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5"/>
  </p:notesMasterIdLst>
  <p:sldIdLst>
    <p:sldId id="256" r:id="rId2"/>
    <p:sldId id="257" r:id="rId3"/>
    <p:sldId id="258" r:id="rId4"/>
    <p:sldId id="545" r:id="rId5"/>
    <p:sldId id="546" r:id="rId6"/>
    <p:sldId id="547" r:id="rId7"/>
    <p:sldId id="548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557" r:id="rId30"/>
    <p:sldId id="301" r:id="rId31"/>
    <p:sldId id="554" r:id="rId32"/>
    <p:sldId id="555" r:id="rId33"/>
    <p:sldId id="556" r:id="rId34"/>
    <p:sldId id="558" r:id="rId35"/>
    <p:sldId id="302" r:id="rId36"/>
    <p:sldId id="303" r:id="rId37"/>
    <p:sldId id="551" r:id="rId38"/>
    <p:sldId id="552" r:id="rId39"/>
    <p:sldId id="304" r:id="rId40"/>
    <p:sldId id="351" r:id="rId41"/>
    <p:sldId id="352" r:id="rId42"/>
    <p:sldId id="492" r:id="rId43"/>
    <p:sldId id="493" r:id="rId44"/>
    <p:sldId id="494" r:id="rId45"/>
    <p:sldId id="358" r:id="rId46"/>
    <p:sldId id="359" r:id="rId47"/>
    <p:sldId id="360" r:id="rId48"/>
    <p:sldId id="361" r:id="rId49"/>
    <p:sldId id="553" r:id="rId50"/>
    <p:sldId id="362" r:id="rId51"/>
    <p:sldId id="549" r:id="rId52"/>
    <p:sldId id="365" r:id="rId53"/>
    <p:sldId id="366" r:id="rId54"/>
    <p:sldId id="367" r:id="rId55"/>
    <p:sldId id="368" r:id="rId56"/>
    <p:sldId id="305" r:id="rId57"/>
    <p:sldId id="550" r:id="rId58"/>
    <p:sldId id="541" r:id="rId59"/>
    <p:sldId id="416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6" r:id="rId72"/>
    <p:sldId id="507" r:id="rId73"/>
    <p:sldId id="508" r:id="rId74"/>
    <p:sldId id="509" r:id="rId75"/>
    <p:sldId id="510" r:id="rId76"/>
    <p:sldId id="511" r:id="rId77"/>
    <p:sldId id="512" r:id="rId78"/>
    <p:sldId id="513" r:id="rId79"/>
    <p:sldId id="514" r:id="rId80"/>
    <p:sldId id="515" r:id="rId81"/>
    <p:sldId id="559" r:id="rId82"/>
    <p:sldId id="536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525" r:id="rId93"/>
    <p:sldId id="526" r:id="rId94"/>
    <p:sldId id="527" r:id="rId95"/>
    <p:sldId id="533" r:id="rId96"/>
    <p:sldId id="534" r:id="rId97"/>
    <p:sldId id="528" r:id="rId98"/>
    <p:sldId id="535" r:id="rId99"/>
    <p:sldId id="529" r:id="rId100"/>
    <p:sldId id="530" r:id="rId101"/>
    <p:sldId id="560" r:id="rId102"/>
    <p:sldId id="531" r:id="rId103"/>
    <p:sldId id="532" r:id="rId104"/>
    <p:sldId id="371" r:id="rId105"/>
    <p:sldId id="561" r:id="rId106"/>
    <p:sldId id="373" r:id="rId107"/>
    <p:sldId id="406" r:id="rId108"/>
    <p:sldId id="407" r:id="rId109"/>
    <p:sldId id="408" r:id="rId110"/>
    <p:sldId id="409" r:id="rId111"/>
    <p:sldId id="410" r:id="rId112"/>
    <p:sldId id="411" r:id="rId113"/>
    <p:sldId id="412" r:id="rId114"/>
    <p:sldId id="413" r:id="rId115"/>
    <p:sldId id="415" r:id="rId116"/>
    <p:sldId id="414" r:id="rId117"/>
    <p:sldId id="382" r:id="rId118"/>
    <p:sldId id="383" r:id="rId119"/>
    <p:sldId id="384" r:id="rId120"/>
    <p:sldId id="385" r:id="rId121"/>
    <p:sldId id="386" r:id="rId122"/>
    <p:sldId id="387" r:id="rId123"/>
    <p:sldId id="388" r:id="rId124"/>
    <p:sldId id="389" r:id="rId125"/>
    <p:sldId id="390" r:id="rId126"/>
    <p:sldId id="418" r:id="rId127"/>
    <p:sldId id="419" r:id="rId128"/>
    <p:sldId id="420" r:id="rId129"/>
    <p:sldId id="422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0" r:id="rId138"/>
    <p:sldId id="431" r:id="rId139"/>
    <p:sldId id="421" r:id="rId140"/>
    <p:sldId id="432" r:id="rId141"/>
    <p:sldId id="439" r:id="rId142"/>
    <p:sldId id="440" r:id="rId143"/>
    <p:sldId id="441" r:id="rId144"/>
    <p:sldId id="433" r:id="rId145"/>
    <p:sldId id="434" r:id="rId146"/>
    <p:sldId id="435" r:id="rId147"/>
    <p:sldId id="436" r:id="rId148"/>
    <p:sldId id="442" r:id="rId149"/>
    <p:sldId id="443" r:id="rId150"/>
    <p:sldId id="444" r:id="rId151"/>
    <p:sldId id="445" r:id="rId152"/>
    <p:sldId id="446" r:id="rId153"/>
    <p:sldId id="447" r:id="rId154"/>
    <p:sldId id="448" r:id="rId155"/>
    <p:sldId id="449" r:id="rId156"/>
    <p:sldId id="450" r:id="rId157"/>
    <p:sldId id="451" r:id="rId158"/>
    <p:sldId id="437" r:id="rId159"/>
    <p:sldId id="438" r:id="rId160"/>
    <p:sldId id="452" r:id="rId161"/>
    <p:sldId id="453" r:id="rId162"/>
    <p:sldId id="454" r:id="rId163"/>
    <p:sldId id="455" r:id="rId164"/>
    <p:sldId id="456" r:id="rId165"/>
    <p:sldId id="457" r:id="rId166"/>
    <p:sldId id="464" r:id="rId167"/>
    <p:sldId id="465" r:id="rId168"/>
    <p:sldId id="460" r:id="rId169"/>
    <p:sldId id="461" r:id="rId170"/>
    <p:sldId id="462" r:id="rId171"/>
    <p:sldId id="463" r:id="rId172"/>
    <p:sldId id="458" r:id="rId173"/>
    <p:sldId id="466" r:id="rId174"/>
    <p:sldId id="459" r:id="rId175"/>
    <p:sldId id="467" r:id="rId176"/>
    <p:sldId id="468" r:id="rId177"/>
    <p:sldId id="469" r:id="rId178"/>
    <p:sldId id="391" r:id="rId179"/>
    <p:sldId id="474" r:id="rId180"/>
    <p:sldId id="475" r:id="rId181"/>
    <p:sldId id="476" r:id="rId182"/>
    <p:sldId id="477" r:id="rId183"/>
    <p:sldId id="478" r:id="rId184"/>
    <p:sldId id="479" r:id="rId185"/>
    <p:sldId id="480" r:id="rId186"/>
    <p:sldId id="316" r:id="rId187"/>
    <p:sldId id="544" r:id="rId188"/>
    <p:sldId id="317" r:id="rId189"/>
    <p:sldId id="542" r:id="rId190"/>
    <p:sldId id="538" r:id="rId191"/>
    <p:sldId id="539" r:id="rId192"/>
    <p:sldId id="540" r:id="rId193"/>
    <p:sldId id="319" r:id="rId194"/>
    <p:sldId id="320" r:id="rId195"/>
    <p:sldId id="321" r:id="rId196"/>
    <p:sldId id="543" r:id="rId197"/>
    <p:sldId id="333" r:id="rId198"/>
    <p:sldId id="334" r:id="rId199"/>
    <p:sldId id="335" r:id="rId200"/>
    <p:sldId id="336" r:id="rId201"/>
    <p:sldId id="487" r:id="rId202"/>
    <p:sldId id="537" r:id="rId203"/>
    <p:sldId id="470" r:id="rId20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69841" autoAdjust="0"/>
  </p:normalViewPr>
  <p:slideViewPr>
    <p:cSldViewPr>
      <p:cViewPr varScale="1">
        <p:scale>
          <a:sx n="81" d="100"/>
          <a:sy n="81" d="100"/>
        </p:scale>
        <p:origin x="24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presProps" Target="presProp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3356515-F63B-4ECC-9ADB-7775C7C6B830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5F75381-ACF2-4A3D-B9FA-CA580FEADD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2518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152831-1F6E-41C5-A9BD-11828EBC61B4}" type="slidenum">
              <a:rPr lang="en-US" altLang="en-US">
                <a:latin typeface="Calibri" panose="020F0502020204030204" pitchFamily="34" charset="0"/>
              </a:rPr>
              <a:pPr eaLnBrk="1" hangingPunct="1"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914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8ECFECE-FD2A-489A-916D-3280BDA8E438}" type="slidenum">
              <a:rPr lang="en-US" altLang="en-US">
                <a:latin typeface="Calibri" panose="020F0502020204030204" pitchFamily="34" charset="0"/>
              </a:rPr>
              <a:pPr eaLnBrk="1" hangingPunct="1"/>
              <a:t>57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9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D31CE4-518B-40E5-BA25-19360EC66BF5}" type="slidenum">
              <a:rPr lang="en-US" altLang="en-US">
                <a:latin typeface="Calibri" panose="020F0502020204030204" pitchFamily="34" charset="0"/>
              </a:rPr>
              <a:pPr eaLnBrk="1" hangingPunct="1"/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BD5F4B-1E8B-4726-BC7E-760E3CED91B4}" type="slidenum">
              <a:rPr lang="en-US" altLang="en-US">
                <a:latin typeface="Calibri" panose="020F0502020204030204" pitchFamily="34" charset="0"/>
              </a:rPr>
              <a:pPr eaLnBrk="1" hangingPunct="1"/>
              <a:t>65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88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7F14BF4-05E7-47DF-994E-72DB91E44B29}" type="slidenum">
              <a:rPr lang="en-US" altLang="en-US">
                <a:latin typeface="Calibri" panose="020F0502020204030204" pitchFamily="34" charset="0"/>
              </a:rPr>
              <a:pPr eaLnBrk="1" hangingPunct="1"/>
              <a:t>76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64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3BBAC00-D2AE-46D8-960F-E687ADD06961}" type="slidenum">
              <a:rPr lang="en-US" altLang="en-US">
                <a:latin typeface="Calibri" panose="020F0502020204030204" pitchFamily="34" charset="0"/>
              </a:rPr>
              <a:pPr eaLnBrk="1" hangingPunct="1"/>
              <a:t>77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03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Buat schedule update dari Windows scheduler untuk file backup PMS yaitu BackupPMS.exe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 </a:t>
            </a:r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F491A6-67C8-4E71-9A27-799EA03E84C9}" type="slidenum">
              <a:rPr lang="en-US" altLang="en-US">
                <a:latin typeface="Calibri" panose="020F0502020204030204" pitchFamily="34" charset="0"/>
              </a:rPr>
              <a:pPr eaLnBrk="1" hangingPunct="1"/>
              <a:t>80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35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4339470-AAC5-4882-A061-3999BBD25C68}" type="slidenum">
              <a:rPr lang="en-US" altLang="en-US">
                <a:latin typeface="Calibri" panose="020F0502020204030204" pitchFamily="34" charset="0"/>
              </a:rPr>
              <a:pPr eaLnBrk="1" hangingPunct="1"/>
              <a:t>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723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Enter Password : ADMIN</a:t>
            </a: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BB35851-3F33-4665-AA76-6568C1FD41E2}" type="slidenum">
              <a:rPr lang="en-US" altLang="en-US">
                <a:latin typeface="Calibri" panose="020F0502020204030204" pitchFamily="34" charset="0"/>
              </a:rPr>
              <a:pPr eaLnBrk="1" hangingPunct="1"/>
              <a:t>94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67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Password : 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43A41C5-1572-4DB6-81CC-2E73B6A9BD6A}" type="slidenum">
              <a:rPr lang="en-US" altLang="en-US">
                <a:latin typeface="Calibri" panose="020F0502020204030204" pitchFamily="34" charset="0"/>
              </a:rPr>
              <a:pPr eaLnBrk="1" hangingPunct="1"/>
              <a:t>95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15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Hostname disini diisi PMS_KRD, Servicename =KRD.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Untuk computername semua site SPU memakai initial “</a:t>
            </a:r>
            <a:r>
              <a:rPr lang="en-US" altLang="en-US" b="1" smtClean="0"/>
              <a:t>PMS_</a:t>
            </a:r>
            <a:r>
              <a:rPr lang="en-US" altLang="en-US" smtClean="0"/>
              <a:t>” dan “</a:t>
            </a:r>
            <a:r>
              <a:rPr lang="en-US" altLang="en-US" b="1" smtClean="0"/>
              <a:t>KRD (3 digit id kebun/pabrik)</a:t>
            </a:r>
            <a:r>
              <a:rPr lang="en-US" altLang="en-US" smtClean="0"/>
              <a:t>”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Misal PML : Kebun Rantel menjadi hostnamenya menjadi: PMS_KRL</a:t>
            </a: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3FA1319-EE3C-4AF4-A2D5-A6C0288AEB0D}" type="slidenum">
              <a:rPr lang="en-US" altLang="en-US">
                <a:latin typeface="Calibri" panose="020F0502020204030204" pitchFamily="34" charset="0"/>
              </a:rPr>
              <a:pPr eaLnBrk="1" hangingPunct="1"/>
              <a:t>120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397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92D745E-A172-460B-963F-637B7813DA57}" type="slidenum">
              <a:rPr lang="en-US" altLang="en-US">
                <a:latin typeface="Calibri" panose="020F0502020204030204" pitchFamily="34" charset="0"/>
              </a:rPr>
              <a:pPr eaLnBrk="1" hangingPunct="1"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98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Sebelum isntallasi IIS, pastikan OracleOradb901HTTPServer didisable agar tak bentrok dengan IIS </a:t>
            </a: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CDC7A8-D6C4-441C-9AC1-BEB99925B143}" type="slidenum">
              <a:rPr lang="en-US" altLang="en-US">
                <a:latin typeface="Calibri" panose="020F0502020204030204" pitchFamily="34" charset="0"/>
              </a:rPr>
              <a:pPr eaLnBrk="1" hangingPunct="1"/>
              <a:t>179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8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D5F1EE-CF1A-4336-AFA3-398F1F5F7C47}" type="slidenum">
              <a:rPr lang="en-US" altLang="en-US">
                <a:latin typeface="Calibri" panose="020F0502020204030204" pitchFamily="34" charset="0"/>
              </a:rPr>
              <a:pPr eaLnBrk="1" hangingPunct="1"/>
              <a:t>185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449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17FF410-1C4C-4920-8D2F-6E2578E0C213}" type="slidenum">
              <a:rPr lang="en-US" altLang="en-US">
                <a:latin typeface="Calibri" panose="020F0502020204030204" pitchFamily="34" charset="0"/>
              </a:rPr>
              <a:pPr eaLnBrk="1" hangingPunct="1"/>
              <a:t>189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997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671B81C-37C6-4B85-AB04-716CF2A2044A}" type="slidenum">
              <a:rPr lang="en-US" altLang="en-US">
                <a:latin typeface="Calibri" panose="020F0502020204030204" pitchFamily="34" charset="0"/>
              </a:rPr>
              <a:pPr eaLnBrk="1" hangingPunct="1"/>
              <a:t>193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647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C491CB3-C86E-4692-B41E-BB30CC1D425D}" type="slidenum">
              <a:rPr lang="en-US" altLang="en-US">
                <a:latin typeface="Calibri" panose="020F0502020204030204" pitchFamily="34" charset="0"/>
              </a:rPr>
              <a:pPr eaLnBrk="1" hangingPunct="1"/>
              <a:t>195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47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Berikut file yang dibutuhkan: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[1] FOLDER "WBSMILL"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[2] folder "CAD"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[3] folder "Data"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[4] folder "IMG"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[5] folder "RPT"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[6] folder "TMP"    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[7] file configuration setting "WBS" --&gt; tempat konfigurasi path untuk simpan file posting dan backup serta tempat konfigurasi baud rate timbangan fan COM PORT yang dipakai indikator timbangan      file application "WBSMILL" </a:t>
            </a: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629AEE0-412E-4C15-B0A1-C43429167E8F}" type="slidenum">
              <a:rPr lang="en-US" altLang="en-US">
                <a:latin typeface="Calibri" panose="020F0502020204030204" pitchFamily="34" charset="0"/>
              </a:rPr>
              <a:pPr eaLnBrk="1" hangingPunct="1"/>
              <a:t>197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15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[2] File "SETUP" yang untuk installasi netframework agar WBSMILL bisa jalan</a:t>
            </a:r>
            <a:endParaRPr lang="id-ID" altLang="en-US" smtClean="0"/>
          </a:p>
          <a:p>
            <a:pPr eaLnBrk="1" hangingPunct="1">
              <a:spcBef>
                <a:spcPct val="0"/>
              </a:spcBef>
            </a:pPr>
            <a:r>
              <a:rPr lang="id-ID" altLang="en-US" smtClean="0"/>
              <a:t>Password databae = WBS4spu</a:t>
            </a:r>
          </a:p>
          <a:p>
            <a:pPr eaLnBrk="1" hangingPunct="1">
              <a:spcBef>
                <a:spcPct val="0"/>
              </a:spcBef>
            </a:pPr>
            <a:r>
              <a:rPr lang="id-ID" altLang="en-US" smtClean="0"/>
              <a:t>PASSWORD UNTUK ADMIN IT = GOODLIFER</a:t>
            </a:r>
          </a:p>
          <a:p>
            <a:pPr eaLnBrk="1" hangingPunct="1">
              <a:spcBef>
                <a:spcPct val="0"/>
              </a:spcBef>
            </a:pPr>
            <a:endParaRPr lang="id-ID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 </a:t>
            </a:r>
            <a:endParaRPr lang="id-ID" alt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4743109-6691-473D-A5F6-311DD6A043FD}" type="slidenum">
              <a:rPr lang="en-US" altLang="en-US">
                <a:latin typeface="Calibri" panose="020F0502020204030204" pitchFamily="34" charset="0"/>
              </a:rPr>
              <a:pPr eaLnBrk="1" hangingPunct="1"/>
              <a:t>198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79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Pada all initialization parameters cari name db_files Kemudian lakukan edit nilai value db_files menjadi 300, karena akan ada file database yang akan dibuka database oracle dalam satu waktu dengan maksimal 300. Tujuan di naikkan nilainya hingga 300 agar tidak terjadi error “ORA-1118 : cannot add any more data files”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Shared Pool adalah daerah RAM di dalam tumpukan RAM , juga komponen dari Daerah Keseluruhan Sistem (SGA). Dalam SGA ada banyak sub area.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Semua Sub Area ini dikontrol oleh ukuran Shared Pool tunggal ini. Ukuran Shared Pool yang kecil mengakibatkan banyak terjadi proses reload ulang library, perulangan cache memory, dan terjadi error "ORA-04031: Out of shared pool memory“.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Buffer Cache digunakan Oracle untuk menyimpan data block yang dibaca dari disk. </a:t>
            </a:r>
            <a:r>
              <a:rPr lang="id-ID" altLang="en-US" smtClean="0"/>
              <a:t>Oracle Database melewati buffer cache untuk operasi tertentu, seperti </a:t>
            </a:r>
            <a:r>
              <a:rPr lang="en-US" altLang="en-US" smtClean="0"/>
              <a:t>pengurutan</a:t>
            </a:r>
            <a:r>
              <a:rPr lang="id-ID" altLang="en-US" smtClean="0"/>
              <a:t> dan </a:t>
            </a:r>
            <a:r>
              <a:rPr lang="en-US" altLang="en-US" smtClean="0"/>
              <a:t>pembacaan </a:t>
            </a:r>
            <a:r>
              <a:rPr lang="id-ID" altLang="en-US" smtClean="0"/>
              <a:t>paralel.</a:t>
            </a:r>
            <a:r>
              <a:rPr lang="en-US" altLang="en-US" smtClean="0"/>
              <a:t> Ini membutuhkan size terbesar karena program TDSuite memiliki banyak sekali SQL.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Java Pool ini dialokasikan paling sedikit size memorynya karena hanya bekerja pada level Java Virtual Machine.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F3A6F6B-B140-476D-B7F6-3F4451F9D41B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99945BA-C23D-4DFD-AD39-50C9D521EDE5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6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Klik stand alone dan klik ok Setelah muncul oracle enterprise manager console standalone, buka </a:t>
            </a:r>
            <a:r>
              <a:rPr lang="en-US" altLang="en-US" b="1" smtClean="0"/>
              <a:t>storage</a:t>
            </a:r>
            <a:r>
              <a:rPr lang="en-US" altLang="en-US" smtClean="0"/>
              <a:t> untuk kemudian cari </a:t>
            </a:r>
            <a:r>
              <a:rPr lang="en-US" altLang="en-US" b="1" smtClean="0"/>
              <a:t>tablespace</a:t>
            </a:r>
            <a:r>
              <a:rPr lang="en-US" altLang="en-US" smtClean="0"/>
              <a:t> Maka bisa di lihat 4 table spacenya sebagai berikut: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.Temp -&gt; Buat sizenya 2000 mega byte supaya saat restore database loadingnya cepat. Table space ini setiap restart database used sizenya jadi kosong .Users -&gt; Khusus pabrik cukup 4000 mega byte, khusus kebun lebih besar sizenya adalah 6000 mega byte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.Undo  -&gt; Pilih 4000 mega byte hanya dipakai saat commit dan rollback transactions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.Index -&gt; buat sizenya 4000 mega , index adalah tempat menyimpan primary key dari table </a:t>
            </a:r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5B6317C-D35B-4DA4-9A9F-CB14442B981F}" type="slidenum">
              <a:rPr lang="en-US" altLang="en-US">
                <a:latin typeface="Calibri" panose="020F0502020204030204" pitchFamily="34" charset="0"/>
              </a:rPr>
              <a:pPr eaLnBrk="1" hangingPunct="1"/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9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2D2732E-FEDA-461E-A7AC-A83A84654A5A}" type="slidenum">
              <a:rPr lang="en-US" altLang="en-US">
                <a:latin typeface="Calibri" panose="020F0502020204030204" pitchFamily="34" charset="0"/>
              </a:rPr>
              <a:pPr eaLnBrk="1" hangingPunct="1"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78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00DEA96-21BF-4B83-B515-F74E7D71F67D}" type="slidenum">
              <a:rPr lang="en-US" altLang="en-US">
                <a:latin typeface="Calibri" panose="020F0502020204030204" pitchFamily="34" charset="0"/>
              </a:rPr>
              <a:pPr eaLnBrk="1" hangingPunct="1"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94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4 tabel yang paling besar datanya dan perlu di maintenance :</a:t>
            </a:r>
          </a:p>
          <a:p>
            <a:r>
              <a:rPr lang="en-US" altLang="en-US" smtClean="0"/>
              <a:t>-[1]COSTBOOK -&gt; HANYA 1 TAHUN BERJALAN</a:t>
            </a:r>
          </a:p>
          <a:p>
            <a:r>
              <a:rPr lang="en-US" altLang="en-US" smtClean="0"/>
              <a:t>-[2]EMPALLDED -&gt; HANYA 2 TAHUN (1 TAHUN SEBELUMYA DAN 1 TAHUN BERJALAN)</a:t>
            </a:r>
          </a:p>
          <a:p>
            <a:r>
              <a:rPr lang="en-US" altLang="en-US" smtClean="0"/>
              <a:t>-[3]EMPLOYEECB -&gt; HANYA 1 TAHUN BERJALAN</a:t>
            </a:r>
          </a:p>
          <a:p>
            <a:r>
              <a:rPr lang="en-US" altLang="en-US" smtClean="0"/>
              <a:t>-[4]GANGACTIVITYDETAIL -&gt; HANYA 2 TAHUN (1 TAHUN SEBELUMYA DAN 1 TAHUN BERJALAN)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2D8C9D-B6B2-4A12-A551-ECEA04A08093}" type="slidenum">
              <a:rPr lang="en-US" altLang="en-US">
                <a:latin typeface="Calibri" panose="020F0502020204030204" pitchFamily="34" charset="0"/>
              </a:rPr>
              <a:pPr eaLnBrk="1" hangingPunct="1"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17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240960D-4E15-4C81-8CB9-A9ED32696902}" type="slidenum">
              <a:rPr lang="en-US" altLang="en-US">
                <a:latin typeface="Calibri" panose="020F0502020204030204" pitchFamily="34" charset="0"/>
              </a:rPr>
              <a:pPr eaLnBrk="1" hangingPunct="1"/>
              <a:t>53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13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B280B-7B33-432A-B65C-3C6ECBA3999E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B34B60A2-6559-408D-87C8-069B63FE2E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672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6201F-AA16-4880-B099-A1372D6C2C55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315033-A5BD-4D55-8A78-DB96518146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578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5268B-3680-4F68-AEBC-22DA460E61C6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25FE3-7C4A-4D87-93F4-2664C9B92B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176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89C201-F75D-4840-99F4-B7FCECF554DC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EE9D5-8D9C-42B2-9F2A-10585058E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0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C77DC-99B2-4681-9272-61A61AD7D0DC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752DC697-7521-47C8-9524-54DC2E0A4CB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735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CB2C4-917E-4CA3-BCAF-03C0A8003CFE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EA44C-0191-4C4F-BEE1-DDEF625A15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54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0C97D-C71F-4CC2-B463-9CDE12591051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B88B36-2716-4778-86A6-2F21C2C9A8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276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5C8A6-01BA-44FF-9068-00C2CA83D3A5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CB99FD-2015-4210-BB60-E0C69509C3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674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F771C-AAE6-4012-BB51-91D1290BE61F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E2F444-83EF-4147-A6ED-C3C8183508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70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EA467-A1C8-4A70-9C0A-54AAC205D5D6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076DFF-CA6D-4C1A-B6B4-A6EA06E75A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874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2B678-FD58-4FD6-AA57-754E5BA5EA50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fld id="{8FD1C3FA-FC32-4223-8FEA-37612F375E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86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BA7A851-C601-447A-B590-831A0F5476CE}" type="datetimeFigureOut">
              <a:rPr lang="en-US"/>
              <a:pPr>
                <a:defRPr/>
              </a:pPr>
              <a:t>11/7/2017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45C75"/>
                </a:solidFill>
                <a:latin typeface="Constantia" panose="02030602050306030303" pitchFamily="18" charset="0"/>
              </a:defRPr>
            </a:lvl1pPr>
          </a:lstStyle>
          <a:p>
            <a:fld id="{FD3FF76A-BF7E-4BF0-A047-286BBB2CCE8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59" r:id="rId2"/>
    <p:sldLayoutId id="2147483768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9" r:id="rId9"/>
    <p:sldLayoutId id="2147483765" r:id="rId10"/>
    <p:sldLayoutId id="21474837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Template%20Upload%20Blok%20KKP%202013.xls" TargetMode="External"/><Relationship Id="rId2" Type="http://schemas.openxmlformats.org/officeDocument/2006/relationships/hyperlink" Target="Template%20Kode%20Stock%20(NEW%20ITEM%20II).x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Templete%20Payment%20Voucher%20KBK%20I%20MEI%202015.xls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Template%20Add%20master%20vehicle%20KRL%20Juni%202015.xls" TargetMode="External"/><Relationship Id="rId2" Type="http://schemas.openxmlformats.org/officeDocument/2006/relationships/hyperlink" Target="Template%20Rekap%20Kenaikan%20Gaji%20SKU-B%20Tahun%202015%20(2).xl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Template%20write%20off%20voucher.xls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10.Permohonan%20Template%20KKP%20Part.1.xl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KKP%201.txt" TargetMode="External"/><Relationship Id="rId4" Type="http://schemas.openxmlformats.org/officeDocument/2006/relationships/hyperlink" Target="Templete%20Payment%20Voucher%20KBK%20I%20MEI%202015.xl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Setting%20Tablespace%20dan%20Partisi/02.%20DELTABSPACE15.sql" TargetMode="External"/><Relationship Id="rId2" Type="http://schemas.openxmlformats.org/officeDocument/2006/relationships/hyperlink" Target="Setting%20Tablespace%20dan%20Partisi/01.%20DELPAR15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Setting%20Tablespace%20dan%20Partisi/03.A.%20TABLESPACE15.sql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Setting%20Tablespace%20dan%20Partisi/04.%20PARTITION15.sql" TargetMode="External"/><Relationship Id="rId2" Type="http://schemas.openxmlformats.org/officeDocument/2006/relationships/hyperlink" Target="Setting%20Tablespace%20dan%20Partisi/03.B.%20Alternatif%20TABLESPACE15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Setting%20Tablespace%20dan%20Partisi/04a.Create%20table%20costbook%20dan%20employeecb.sql" TargetMode="Externa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TABLESPACE2013.sq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03.A.%20TABLESPACE15%20normal.sql" TargetMode="External"/><Relationship Id="rId4" Type="http://schemas.openxmlformats.org/officeDocument/2006/relationships/hyperlink" Target="TABLESPACE2014.sq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est%20log.lo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ill%20log.log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Batch%20Pabrik" TargetMode="External"/><Relationship Id="rId2" Type="http://schemas.openxmlformats.org/officeDocument/2006/relationships/hyperlink" Target="Batch%20Kebun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miter lim="800000"/>
            <a:headEnd/>
            <a:tailEnd/>
          </a:ln>
          <a:extLst/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IT Support for Plantation Management System</a:t>
            </a:r>
            <a:endParaRPr lang="en-US" dirty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533400" y="3228975"/>
            <a:ext cx="7854950" cy="1752600"/>
          </a:xfrm>
        </p:spPr>
        <p:txBody>
          <a:bodyPr/>
          <a:lstStyle/>
          <a:p>
            <a:pPr marR="0" eaLnBrk="1" hangingPunct="1"/>
            <a:r>
              <a:rPr lang="en-US" altLang="en-US" smtClean="0"/>
              <a:t>&amp;</a:t>
            </a:r>
          </a:p>
          <a:p>
            <a:pPr marR="0" eaLnBrk="1" hangingPunct="1"/>
            <a:r>
              <a:rPr lang="en-US" altLang="en-US" smtClean="0"/>
              <a:t>Weight Bridge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Misc Suv Tutorial\Oracle DB Installation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PR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91440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5-Point Star 2"/>
          <p:cNvSpPr/>
          <p:nvPr/>
        </p:nvSpPr>
        <p:spPr>
          <a:xfrm flipV="1">
            <a:off x="285750" y="6500813"/>
            <a:ext cx="71438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Template PMS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Dalam Proses  transaksi PMS terdapat beberapa modul yang memang di tutup agar user tidak bisa sembarangan menginput dari sistem tanpa kontrol dari HO.</a:t>
            </a:r>
          </a:p>
          <a:p>
            <a:endParaRPr lang="en-US" altLang="en-US" smtClean="0"/>
          </a:p>
          <a:p>
            <a:r>
              <a:rPr lang="en-US" altLang="en-US" smtClean="0"/>
              <a:t>User dari Pabrik atau Kebun akan mengirim Template ke HO untuk diapprove yang selanjutnya akan diupload oleh PMS HO ke masing-masing server kebun/pabrik tersebut.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Template PMS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1) Template Kode Stock </a:t>
            </a:r>
          </a:p>
          <a:p>
            <a:pPr eaLnBrk="1" hangingPunct="1"/>
            <a:r>
              <a:rPr lang="en-US" altLang="en-US" smtClean="0">
                <a:hlinkClick r:id="rId2" action="ppaction://hlinkfile"/>
              </a:rPr>
              <a:t>Template Kode Stock (NEW ITEM II).xls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2) Template Upload Block</a:t>
            </a:r>
          </a:p>
          <a:p>
            <a:pPr eaLnBrk="1" hangingPunct="1"/>
            <a:r>
              <a:rPr lang="en-US" altLang="en-US" smtClean="0">
                <a:hlinkClick r:id="rId3" action="ppaction://hlinkfile"/>
              </a:rPr>
              <a:t>Template Upload Blok KKP 2013.xls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3) Template Payment Voucher</a:t>
            </a:r>
          </a:p>
          <a:p>
            <a:pPr eaLnBrk="1" hangingPunct="1"/>
            <a:r>
              <a:rPr lang="en-US" altLang="en-US" smtClean="0">
                <a:hlinkClick r:id="rId4" action="ppaction://hlinkfile"/>
              </a:rPr>
              <a:t>Templete Payment Voucher KBK I MEI 2015.xls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4) Template Kenaikan Gaji </a:t>
            </a:r>
          </a:p>
          <a:p>
            <a:pPr eaLnBrk="1" hangingPunct="1"/>
            <a:r>
              <a:rPr lang="en-US" altLang="en-US" smtClean="0">
                <a:hlinkClick r:id="rId2" action="ppaction://hlinkfile"/>
              </a:rPr>
              <a:t>Template Rekap Kenaikan Gaji SKU-B Tahun 2015 (2).xls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5) Template Master Vehicle</a:t>
            </a:r>
          </a:p>
          <a:p>
            <a:pPr eaLnBrk="1" hangingPunct="1"/>
            <a:r>
              <a:rPr lang="en-US" altLang="en-US" smtClean="0">
                <a:hlinkClick r:id="rId3" action="ppaction://hlinkfile"/>
              </a:rPr>
              <a:t>Template Add master vehicle KRL Juni 2015.xls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6) Template Write Off Voucher</a:t>
            </a:r>
          </a:p>
          <a:p>
            <a:pPr eaLnBrk="1" hangingPunct="1"/>
            <a:r>
              <a:rPr lang="en-US" altLang="en-US" smtClean="0">
                <a:hlinkClick r:id="rId4" action="ppaction://hlinkfile"/>
              </a:rPr>
              <a:t>Template write off voucher.xls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Setup &amp; Query Oracle Discoverer</a:t>
            </a:r>
          </a:p>
        </p:txBody>
      </p:sp>
      <p:pic>
        <p:nvPicPr>
          <p:cNvPr id="110595" name="Content Placeholder 3" descr="oradis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2182813"/>
            <a:ext cx="7620000" cy="38957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Oracle Discoverer 9i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Oracle Discoverer 9i ini adalah interface yang di terapkan khusus untuk menfasilitasi Reporting dalam PMS.</a:t>
            </a:r>
          </a:p>
          <a:p>
            <a:endParaRPr lang="en-US" altLang="en-US" smtClean="0"/>
          </a:p>
          <a:p>
            <a:r>
              <a:rPr lang="en-US" altLang="en-US" smtClean="0"/>
              <a:t>Oracle Discoverer 9i hanya berjalan di Windows XP dan windows server 2000 tetapi tidak berjalan di windows server 2003, win 7,8 dan versi windows keatas.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2644" name="Picture 2" descr="C:\Documents and Settings\Rudi\Desktop\oradis insttal\oradi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3668" name="Picture 2" descr="C:\Documents and Settings\Rudi\Desktop\oradis insttal\oradis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4692" name="Picture 2" descr="C:\Documents and Settings\Rudi\Desktop\oradis insttal\oradis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57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5716" name="Picture 2" descr="C:\Documents and Settings\Rudi\Desktop\oradis insttal\oradis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Misc Suv Tutorial\Oracle DB Installation\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6740" name="Picture 2" descr="C:\Documents and Settings\Rudi\Desktop\oradis insttal\oradis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7764" name="Picture 2" descr="C:\Documents and Settings\Rudi\Desktop\oradis insttal\oradis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87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8788" name="Picture 2" descr="C:\Documents and Settings\Rudi\Desktop\oradis insttal\oradis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19812" name="Picture 2" descr="C:\Documents and Settings\Rudi\Desktop\oradis insttal\oradis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0836" name="Picture 2" descr="C:\Documents and Settings\Rudi\Desktop\oradis insttal\oradis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1860" name="Picture 2" descr="C:\Documents and Settings\Rudi\Desktop\oradis insttal\oracle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2884" name="Picture 2" descr="C:\Documents and Settings\Rudi\Desktop\oradis insttal\oradis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3908" name="Picture 2" descr="C:\Documents and Settings\Rudi\Desktop\oradis insttal\oradis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4932" name="Picture 2" descr="C:\Documents and Settings\Rudi\Desktop\oradis insttal\oradis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5956" name="Picture 2" descr="C:\Documents and Settings\Rudi\Desktop\oradis insttal\oradis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Misc Suv Tutorial\Oracle DB Installation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6980" name="Picture 2" descr="C:\Documents and Settings\Rudi\Desktop\oradis insttal\oradis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57188" y="6143625"/>
            <a:ext cx="428625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8004" name="Picture 2" descr="C:\Documents and Settings\Rudi\Desktop\oradis insttal\oradis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290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29028" name="Picture 2" descr="C:\Documents and Settings\Rudi\Desktop\oradis insttal\oradis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00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30052" name="Picture 2" descr="C:\Documents and Settings\Rudi\Desktop\oradis insttal\oradis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1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31076" name="Picture 2" descr="C:\Documents and Settings\Rudi\Desktop\oradis insttal\oradis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2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32100" name="Picture 2" descr="C:\Documents and Settings\Rudi\Desktop\oradis insttal\oradis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128713"/>
            <a:ext cx="896302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200150"/>
            <a:ext cx="83629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138238"/>
            <a:ext cx="877252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095375"/>
            <a:ext cx="8734425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Misc Suv Tutorial\Oracle DB Installation\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38138"/>
            <a:ext cx="874395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738313"/>
            <a:ext cx="58959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71563"/>
            <a:ext cx="8643937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571625"/>
            <a:ext cx="88296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000125"/>
            <a:ext cx="857250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0125"/>
            <a:ext cx="7858125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19175"/>
            <a:ext cx="872490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2362200"/>
            <a:ext cx="88011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433513"/>
            <a:ext cx="893445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3000"/>
            <a:ext cx="8763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Misc Suv Tutorial\Oracle DB Installation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504950"/>
            <a:ext cx="8867775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0125"/>
            <a:ext cx="8572500" cy="557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143000"/>
            <a:ext cx="75723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00125"/>
            <a:ext cx="69723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443038"/>
            <a:ext cx="88773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000125"/>
            <a:ext cx="8162925" cy="531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57250"/>
            <a:ext cx="748665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033463"/>
            <a:ext cx="88011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33475"/>
            <a:ext cx="87630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285875"/>
            <a:ext cx="8696325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Misc Suv Tutorial\Oracle DB Installation\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28688"/>
            <a:ext cx="772001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643188"/>
            <a:ext cx="677227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43000"/>
            <a:ext cx="878205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3000"/>
            <a:ext cx="8715375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952500"/>
            <a:ext cx="88011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143000"/>
            <a:ext cx="87534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76325"/>
            <a:ext cx="846772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00125"/>
            <a:ext cx="7215188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271713"/>
            <a:ext cx="8763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000125"/>
            <a:ext cx="846296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490788"/>
            <a:ext cx="882015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Misc Suv Tutorial\Oracle DB Installation\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042988"/>
            <a:ext cx="870585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190625"/>
            <a:ext cx="87820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43000"/>
            <a:ext cx="88011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071563"/>
            <a:ext cx="8801100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090613"/>
            <a:ext cx="8791575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143000"/>
            <a:ext cx="88011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628775"/>
            <a:ext cx="87153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562100"/>
            <a:ext cx="87915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704975"/>
            <a:ext cx="60483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143000"/>
            <a:ext cx="8529638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Misc Suv Tutorial\Oracle DB Installation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285875"/>
            <a:ext cx="9020175" cy="541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252538"/>
            <a:ext cx="53721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28688"/>
            <a:ext cx="73342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114425"/>
            <a:ext cx="85820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357438"/>
            <a:ext cx="870585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43000"/>
            <a:ext cx="81438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138238"/>
            <a:ext cx="87820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76325"/>
            <a:ext cx="87725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86371" name="Content Placeholder 3" descr="img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Setup Portal </a:t>
            </a:r>
            <a:r>
              <a:rPr lang="en-US" dirty="0" err="1" smtClean="0"/>
              <a:t>Kebun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87395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86" b="39323"/>
          <a:stretch>
            <a:fillRect/>
          </a:stretch>
        </p:blipFill>
        <p:spPr>
          <a:xfrm>
            <a:off x="942975" y="1693863"/>
            <a:ext cx="7258050" cy="4437062"/>
          </a:xfrm>
        </p:spPr>
      </p:pic>
      <p:sp>
        <p:nvSpPr>
          <p:cNvPr id="5" name="Oval 4"/>
          <p:cNvSpPr/>
          <p:nvPr/>
        </p:nvSpPr>
        <p:spPr>
          <a:xfrm>
            <a:off x="428625" y="6429375"/>
            <a:ext cx="428625" cy="2143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Misc Suv Tutorial\Oracle DB Installation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Content Placeholder 3" descr="IIS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938" y="1143000"/>
            <a:ext cx="7572375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Content Placeholder 3" descr="IIS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375" y="928688"/>
            <a:ext cx="8072438" cy="53959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Content Placeholder 3" descr="IIS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813" y="1071563"/>
            <a:ext cx="7715250" cy="52530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0" name="Content Placeholder 3" descr="IIS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0125" y="1143000"/>
            <a:ext cx="7143750" cy="5181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Content Placeholder 3" descr="IIS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063" y="857250"/>
            <a:ext cx="8215312" cy="57864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Content Placeholder 3" descr="SETING WEB supaya bisa konek nama databa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625" y="1000125"/>
            <a:ext cx="8072438" cy="5324475"/>
          </a:xfrm>
        </p:spPr>
      </p:pic>
      <p:sp>
        <p:nvSpPr>
          <p:cNvPr id="3" name="5-Point Star 2"/>
          <p:cNvSpPr/>
          <p:nvPr/>
        </p:nvSpPr>
        <p:spPr>
          <a:xfrm flipV="1">
            <a:off x="285750" y="6500813"/>
            <a:ext cx="71438" cy="1428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Proses Closing Bulanan</a:t>
            </a:r>
          </a:p>
        </p:txBody>
      </p:sp>
      <p:pic>
        <p:nvPicPr>
          <p:cNvPr id="194563" name="Picture 6" descr="jp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500188"/>
            <a:ext cx="385762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3" descr="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047875"/>
            <a:ext cx="6038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Content Placeholder 2"/>
          <p:cNvSpPr>
            <a:spLocks noGrp="1"/>
          </p:cNvSpPr>
          <p:nvPr>
            <p:ph idx="1"/>
          </p:nvPr>
        </p:nvSpPr>
        <p:spPr>
          <a:xfrm>
            <a:off x="457200" y="1000125"/>
            <a:ext cx="8229600" cy="5324475"/>
          </a:xfrm>
        </p:spPr>
        <p:txBody>
          <a:bodyPr/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mtClean="0"/>
              <a:t>Tiga hal utama yang wajib dalam prosedur closing:</a:t>
            </a:r>
          </a:p>
          <a:p>
            <a:pPr eaLnBrk="1" hangingPunct="1"/>
            <a:r>
              <a:rPr lang="en-US" altLang="en-US" smtClean="0"/>
              <a:t>- Pastikan sebelum closing dilakukan , meminta user di lokasi melakukan backup database PMS.</a:t>
            </a:r>
          </a:p>
          <a:p>
            <a:pPr eaLnBrk="1" hangingPunct="1"/>
            <a:r>
              <a:rPr lang="en-US" altLang="en-US" smtClean="0"/>
              <a:t>- Pastikan juga meminta user  di lokasi melakukan pra closing dahulu dan mengirimkan General Ledger Estatenya  ke RO untuk di verifikasi oleh manager estate permasing2 site.</a:t>
            </a:r>
          </a:p>
          <a:p>
            <a:pPr eaLnBrk="1" hangingPunct="1"/>
            <a:r>
              <a:rPr lang="en-US" altLang="en-US" smtClean="0"/>
              <a:t>- Pastikan juga meminta user untuk melakukan closing dari komputer server (bukan client) dan juga jangan ada user  client atau server yang sedang melakukan akses  atau input data apapun ke PMS.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Template Closing Bulanan</a:t>
            </a:r>
          </a:p>
        </p:txBody>
      </p:sp>
      <p:sp>
        <p:nvSpPr>
          <p:cNvPr id="197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Versi yang dari Lokasi</a:t>
            </a:r>
          </a:p>
          <a:p>
            <a:r>
              <a:rPr lang="en-US" altLang="en-US" smtClean="0">
                <a:hlinkClick r:id="rId3" action="ppaction://hlinkfile"/>
              </a:rPr>
              <a:t>10.Permohonan Template KKP Part.1.xls</a:t>
            </a:r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Versi yang dari Verifikasi</a:t>
            </a:r>
          </a:p>
          <a:p>
            <a:pPr eaLnBrk="1" hangingPunct="1"/>
            <a:r>
              <a:rPr lang="en-US" altLang="en-US" smtClean="0">
                <a:hlinkClick r:id="rId4" action="ppaction://hlinkfile"/>
              </a:rPr>
              <a:t>Templete Payment Voucher KBK I MEI 2015.xls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Script</a:t>
            </a:r>
          </a:p>
          <a:p>
            <a:pPr eaLnBrk="1" hangingPunct="1"/>
            <a:r>
              <a:rPr lang="en-US" altLang="en-US" smtClean="0">
                <a:hlinkClick r:id="rId5" action="ppaction://hlinkfile"/>
              </a:rPr>
              <a:t>KKP 1.txt</a:t>
            </a:r>
            <a:endParaRPr lang="en-US" altLang="en-US" smtClean="0"/>
          </a:p>
          <a:p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Misc Suv Tutorial\Oracle DB Installation\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714375"/>
            <a:ext cx="8229600" cy="14287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Proses</a:t>
            </a:r>
            <a:r>
              <a:rPr lang="en-US" dirty="0" smtClean="0"/>
              <a:t>  Closing </a:t>
            </a:r>
            <a:r>
              <a:rPr lang="en-US" dirty="0" err="1" smtClean="0"/>
              <a:t>Tahunan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98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Pada Proses Closing Tahunan Sebelumnya, tim PMS semua site akan dikumpulkan ke Asian Agri untuk menerima arahan dari Manager PMS disana, dimana untuk SPU Medan juga ikut kesana.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Adapun yang diambil dari pertemuan Closing tahunan adalah standard kode master jobcode baru atau kode yang lainnya misal mesin baru serta script closing tahunan.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Content Placeholder 2"/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5110162"/>
          </a:xfrm>
        </p:spPr>
        <p:txBody>
          <a:bodyPr/>
          <a:lstStyle/>
          <a:p>
            <a:pPr eaLnBrk="1" hangingPunct="1"/>
            <a:r>
              <a:rPr lang="en-US" altLang="en-US" smtClean="0"/>
              <a:t>1) Delete Partition</a:t>
            </a:r>
          </a:p>
          <a:p>
            <a:pPr eaLnBrk="1" hangingPunct="1"/>
            <a:r>
              <a:rPr lang="en-US" altLang="en-US" smtClean="0">
                <a:hlinkClick r:id="rId2" action="ppaction://hlinkfile"/>
              </a:rPr>
              <a:t>Setting Tablespace dan Partisi\01. DELPAR15.sql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2) Delete Old Tablespace</a:t>
            </a:r>
          </a:p>
          <a:p>
            <a:pPr eaLnBrk="1" hangingPunct="1"/>
            <a:r>
              <a:rPr lang="it-IT" altLang="en-US" smtClean="0">
                <a:hlinkClick r:id="rId3" action="ppaction://hlinkfile"/>
              </a:rPr>
              <a:t>Setting Tablespace dan Partisi\02. DELTABSPACE15.sql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3) Create New Tablespace</a:t>
            </a:r>
          </a:p>
          <a:p>
            <a:pPr eaLnBrk="1" hangingPunct="1"/>
            <a:r>
              <a:rPr lang="en-US" altLang="en-US" smtClean="0">
                <a:hlinkClick r:id="rId4" action="ppaction://hlinkfile"/>
              </a:rPr>
              <a:t>Setting Tablespace dan Partisi\03.A. TABLESPACE15.sql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Content Placeholder 2"/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5110162"/>
          </a:xfrm>
        </p:spPr>
        <p:txBody>
          <a:bodyPr/>
          <a:lstStyle/>
          <a:p>
            <a:pPr eaLnBrk="1" hangingPunct="1"/>
            <a:r>
              <a:rPr lang="en-US" altLang="en-US" smtClean="0"/>
              <a:t>4) Create Alternatif Tablespace Jika Tablespace 3 gagal</a:t>
            </a:r>
          </a:p>
          <a:p>
            <a:pPr eaLnBrk="1" hangingPunct="1"/>
            <a:r>
              <a:rPr lang="fr-FR" altLang="en-US" smtClean="0">
                <a:hlinkClick r:id="rId2" action="ppaction://hlinkfile"/>
              </a:rPr>
              <a:t>Setting Tablespace dan Partisi\03.B. Alternatif TABLESPACE15.sql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5) Create Partition</a:t>
            </a:r>
          </a:p>
          <a:p>
            <a:pPr eaLnBrk="1" hangingPunct="1"/>
            <a:r>
              <a:rPr lang="en-US" altLang="en-US" smtClean="0">
                <a:hlinkClick r:id="rId3" action="ppaction://hlinkfile"/>
              </a:rPr>
              <a:t>Setting Tablespace dan Partisi\04. PARTITION15.sql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6) Create Table Costbook dan EmployeeCB</a:t>
            </a:r>
          </a:p>
          <a:p>
            <a:pPr eaLnBrk="1" hangingPunct="1"/>
            <a:r>
              <a:rPr lang="en-US" altLang="en-US" smtClean="0">
                <a:hlinkClick r:id="rId4" action="ppaction://hlinkfile"/>
              </a:rPr>
              <a:t>Setting Tablespace dan Partisi\04a.Create table costbook dan employeecb.sql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85750" y="214313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Melakukan</a:t>
            </a:r>
            <a:r>
              <a:rPr lang="en-US" dirty="0" smtClean="0"/>
              <a:t> adjust size </a:t>
            </a:r>
            <a:r>
              <a:rPr lang="en-US" dirty="0" err="1" smtClean="0"/>
              <a:t>tablespace</a:t>
            </a:r>
            <a:endParaRPr lang="en-US" dirty="0"/>
          </a:p>
        </p:txBody>
      </p:sp>
      <p:sp>
        <p:nvSpPr>
          <p:cNvPr id="201731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752975"/>
          </a:xfrm>
        </p:spPr>
        <p:txBody>
          <a:bodyPr/>
          <a:lstStyle/>
          <a:p>
            <a:pPr eaLnBrk="1" hangingPunct="1"/>
            <a:r>
              <a:rPr lang="en-US" altLang="en-US" smtClean="0"/>
              <a:t>Setiap memulai tahun baru, diwajibkan untuk mengecek kembali tablespace . 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Tablespace yang perlu di sesuaikan adalah :</a:t>
            </a:r>
          </a:p>
          <a:p>
            <a:pPr eaLnBrk="1" hangingPunct="1"/>
            <a:r>
              <a:rPr lang="en-US" altLang="en-US" smtClean="0"/>
              <a:t>[a]  User </a:t>
            </a:r>
          </a:p>
          <a:p>
            <a:pPr eaLnBrk="1" hangingPunct="1"/>
            <a:r>
              <a:rPr lang="en-US" altLang="en-US" smtClean="0"/>
              <a:t>[b]  Index</a:t>
            </a:r>
          </a:p>
          <a:p>
            <a:pPr eaLnBrk="1" hangingPunct="1"/>
            <a:r>
              <a:rPr lang="en-US" altLang="en-US" smtClean="0"/>
              <a:t>[c]  Undotbs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Content Placeholder 4" descr="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Content Placeholder 3" descr="K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1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2" name="Content Placeholder 3" descr="K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3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4" t="12370" r="2441" b="45181"/>
          <a:stretch>
            <a:fillRect/>
          </a:stretch>
        </p:blipFill>
        <p:spPr>
          <a:xfrm>
            <a:off x="0" y="1357313"/>
            <a:ext cx="9144000" cy="450056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7188" y="5715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Weight bridge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00063" y="6357938"/>
            <a:ext cx="428625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8" t="12239" r="2539" b="53777"/>
          <a:stretch>
            <a:fillRect/>
          </a:stretch>
        </p:blipFill>
        <p:spPr>
          <a:xfrm>
            <a:off x="0" y="1428750"/>
            <a:ext cx="9144000" cy="4786313"/>
          </a:xfrm>
        </p:spPr>
      </p:pic>
      <p:sp>
        <p:nvSpPr>
          <p:cNvPr id="3" name="Oval 2"/>
          <p:cNvSpPr/>
          <p:nvPr/>
        </p:nvSpPr>
        <p:spPr>
          <a:xfrm>
            <a:off x="428625" y="6500813"/>
            <a:ext cx="428625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" b="7422"/>
          <a:stretch>
            <a:fillRect/>
          </a:stretch>
        </p:blipFill>
        <p:spPr bwMode="auto">
          <a:xfrm>
            <a:off x="52388" y="0"/>
            <a:ext cx="90916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Setup &amp; Restore Oracle Database</a:t>
            </a:r>
          </a:p>
          <a:p>
            <a:pPr eaLnBrk="1" hangingPunct="1"/>
            <a:r>
              <a:rPr lang="en-US" altLang="en-US" smtClean="0"/>
              <a:t>Setup &amp; Query TOAD</a:t>
            </a:r>
          </a:p>
          <a:p>
            <a:pPr eaLnBrk="1" hangingPunct="1"/>
            <a:r>
              <a:rPr lang="en-US" altLang="en-US" smtClean="0"/>
              <a:t>Troubleshooting  TDPlant &amp; Screen Material</a:t>
            </a:r>
          </a:p>
          <a:p>
            <a:pPr eaLnBrk="1" hangingPunct="1"/>
            <a:r>
              <a:rPr lang="en-US" altLang="en-US" smtClean="0"/>
              <a:t>Template PMS</a:t>
            </a:r>
          </a:p>
          <a:p>
            <a:pPr eaLnBrk="1" hangingPunct="1"/>
            <a:r>
              <a:rPr lang="en-US" altLang="en-US" smtClean="0"/>
              <a:t>Setup &amp; Query Oracle Discoverer</a:t>
            </a:r>
          </a:p>
          <a:p>
            <a:pPr eaLnBrk="1" hangingPunct="1"/>
            <a:r>
              <a:rPr lang="en-US" altLang="en-US" smtClean="0"/>
              <a:t>Setup Portal Kebun</a:t>
            </a:r>
          </a:p>
          <a:p>
            <a:pPr eaLnBrk="1" hangingPunct="1"/>
            <a:r>
              <a:rPr lang="en-US" altLang="en-US" smtClean="0"/>
              <a:t>Proses  Closing Bulanan</a:t>
            </a:r>
          </a:p>
          <a:p>
            <a:pPr eaLnBrk="1" hangingPunct="1"/>
            <a:r>
              <a:rPr lang="en-US" altLang="en-US" smtClean="0"/>
              <a:t>Proses  Closing Tahunan</a:t>
            </a:r>
          </a:p>
          <a:p>
            <a:pPr eaLnBrk="1" hangingPunct="1"/>
            <a:r>
              <a:rPr lang="en-US" altLang="en-US" smtClean="0"/>
              <a:t>Weight Bridge</a:t>
            </a: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Misc Suv Tutorial\Oracle DB Installation\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08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089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Penerimaan Dana Operasional</a:t>
            </a:r>
          </a:p>
        </p:txBody>
      </p:sp>
      <p:sp>
        <p:nvSpPr>
          <p:cNvPr id="209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PDO </a:t>
            </a:r>
            <a:r>
              <a:rPr lang="en-US" altLang="en-US" smtClean="0">
                <a:sym typeface="Wingdings" panose="05000000000000000000" pitchFamily="2" charset="2"/>
              </a:rPr>
              <a:t> Program kontrol biaya ke lapangan, belum ada di apply di SPU.</a:t>
            </a:r>
          </a:p>
          <a:p>
            <a:pPr eaLnBrk="1" hangingPunct="1"/>
            <a:endParaRPr lang="en-US" altLang="en-US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mtClean="0">
                <a:sym typeface="Wingdings" panose="05000000000000000000" pitchFamily="2" charset="2"/>
              </a:rPr>
              <a:t>PDO adalah pengganti dari screen Gang Activity dari TDSUITE, sama seperti Screen Material adalah pengganti screenPurchasing dari TDSUITE.</a:t>
            </a:r>
          </a:p>
          <a:p>
            <a:pPr eaLnBrk="1" hangingPunct="1"/>
            <a:endParaRPr lang="en-US" altLang="en-US" smtClean="0">
              <a:sym typeface="Wingdings" panose="05000000000000000000" pitchFamily="2" charset="2"/>
            </a:endParaRPr>
          </a:p>
          <a:p>
            <a:pPr eaLnBrk="1" hangingPunct="1"/>
            <a:r>
              <a:rPr lang="en-US" altLang="en-US" smtClean="0">
                <a:sym typeface="Wingdings" panose="05000000000000000000" pitchFamily="2" charset="2"/>
              </a:rPr>
              <a:t>PDO fokus pada penginputan permintaan anggaran dan sekaligus menfasilitasi penginputan Gang Activity</a:t>
            </a:r>
          </a:p>
          <a:p>
            <a:pPr eaLnBrk="1" hangingPunct="1"/>
            <a:endParaRPr lang="en-US" altLang="en-US" smtClean="0">
              <a:sym typeface="Wingdings" panose="05000000000000000000" pitchFamily="2" charset="2"/>
            </a:endParaRPr>
          </a:p>
          <a:p>
            <a:pPr eaLnBrk="1" hangingPunct="1"/>
            <a:endParaRPr lang="en-US" altLang="en-US" smtClean="0">
              <a:sym typeface="Wingdings" panose="05000000000000000000" pitchFamily="2" charset="2"/>
            </a:endParaRPr>
          </a:p>
          <a:p>
            <a:pPr eaLnBrk="1" hangingPunct="1"/>
            <a:endParaRPr lang="en-US" altLang="en-US" smtClean="0">
              <a:sym typeface="Wingdings" panose="05000000000000000000" pitchFamily="2" charset="2"/>
            </a:endParaRPr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625" y="3000375"/>
            <a:ext cx="2928938" cy="228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u="sng" dirty="0">
                <a:solidFill>
                  <a:srgbClr val="0070C0"/>
                </a:solidFill>
              </a:rPr>
              <a:t>Employee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Lapangan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Lapangan</a:t>
            </a:r>
            <a:r>
              <a:rPr lang="en-US" dirty="0"/>
              <a:t> Additional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Kantor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Traksi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Workshop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Transfer 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625" y="1071563"/>
            <a:ext cx="2928938" cy="1857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>
                <a:solidFill>
                  <a:srgbClr val="0070C0"/>
                </a:solidFill>
              </a:rPr>
              <a:t>General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Umum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Tunjangan</a:t>
            </a:r>
            <a:r>
              <a:rPr lang="en-US" dirty="0"/>
              <a:t> </a:t>
            </a:r>
            <a:r>
              <a:rPr lang="en-US" dirty="0" err="1"/>
              <a:t>Staf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/>
              <a:t>Tunjangan</a:t>
            </a:r>
            <a:r>
              <a:rPr lang="en-US" dirty="0"/>
              <a:t> Non </a:t>
            </a:r>
            <a:r>
              <a:rPr lang="en-US" dirty="0" err="1"/>
              <a:t>Staf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8625" y="5429250"/>
            <a:ext cx="2928938" cy="1000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 err="1">
                <a:solidFill>
                  <a:srgbClr val="0070C0"/>
                </a:solidFill>
              </a:rPr>
              <a:t>Supervisi</a:t>
            </a: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29063" y="928688"/>
            <a:ext cx="2357437" cy="78581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>
                <a:solidFill>
                  <a:srgbClr val="0070C0"/>
                </a:solidFill>
              </a:rPr>
              <a:t>Plantation - Approval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43688" y="2571750"/>
            <a:ext cx="1714500" cy="7858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u="sng" dirty="0">
                <a:solidFill>
                  <a:srgbClr val="0070C0"/>
                </a:solidFill>
              </a:rPr>
              <a:t>RO - Approval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572250" y="5072063"/>
            <a:ext cx="1928813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GANG ACTIVITY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3357563" y="928688"/>
            <a:ext cx="571500" cy="10715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</p:cNvCxnSpPr>
          <p:nvPr/>
        </p:nvCxnSpPr>
        <p:spPr>
          <a:xfrm flipV="1">
            <a:off x="3357563" y="1643063"/>
            <a:ext cx="571500" cy="2500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2"/>
          </p:cNvCxnSpPr>
          <p:nvPr/>
        </p:nvCxnSpPr>
        <p:spPr>
          <a:xfrm flipV="1">
            <a:off x="3357563" y="1714500"/>
            <a:ext cx="1751012" cy="4214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9" idx="0"/>
          </p:cNvCxnSpPr>
          <p:nvPr/>
        </p:nvCxnSpPr>
        <p:spPr>
          <a:xfrm>
            <a:off x="6286500" y="1320800"/>
            <a:ext cx="1214438" cy="1250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 rot="16200000" flipH="1">
            <a:off x="6661944" y="4196557"/>
            <a:ext cx="1714500" cy="36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3" descr="Logo48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000375"/>
            <a:ext cx="12668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1" name="TextBox 4"/>
          <p:cNvSpPr txBox="1">
            <a:spLocks noChangeArrowheads="1"/>
          </p:cNvSpPr>
          <p:nvPr/>
        </p:nvSpPr>
        <p:spPr bwMode="auto">
          <a:xfrm>
            <a:off x="1500188" y="4143375"/>
            <a:ext cx="66436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/>
              <a:t>TERIMA KASIH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Misc Suv Tutorial\Oracle DB Installation\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Misc Suv Tutorial\Oracle DB Installation\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D:\Misc Suv Tutorial\Oracle DB Installation\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Misc Suv Tutorial\Oracle DB Installation\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Misc Suv Tutorial\Oracle DB Installation\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Misc Suv Tutorial\Oracle DB Installation\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D:\Misc Suv Tutorial\Oracle DB Installation\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Misc Suv Tutorial\Oracle DB Installation\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DB File (300)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Pada all initialization parameters cari name db_files Kemudian lakukan edit nilai value db_files menjadi 300, karena akan ada file database yang akan dibuka database oracle dalam satu waktu dengan maksimal 300. </a:t>
            </a:r>
          </a:p>
          <a:p>
            <a:endParaRPr lang="en-US" altLang="en-US" smtClean="0"/>
          </a:p>
          <a:p>
            <a:r>
              <a:rPr lang="en-US" altLang="en-US" smtClean="0"/>
              <a:t>Tujuan di naikkan nilainya hingga 300 agar tidak terjadi error “ORA-1118 : cannot add any more data files”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Setup &amp; Restore Oracle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langkah-langkah</a:t>
            </a:r>
            <a:r>
              <a:rPr lang="en-US" dirty="0" smtClean="0"/>
              <a:t> </a:t>
            </a:r>
            <a:r>
              <a:rPr lang="en-US" dirty="0" err="1" smtClean="0"/>
              <a:t>installasi</a:t>
            </a:r>
            <a:r>
              <a:rPr lang="en-US" dirty="0" smtClean="0"/>
              <a:t>: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[1] </a:t>
            </a:r>
            <a:r>
              <a:rPr lang="en-US" dirty="0" err="1" smtClean="0"/>
              <a:t>Pastikan</a:t>
            </a:r>
            <a:r>
              <a:rPr lang="en-US" dirty="0" smtClean="0"/>
              <a:t> windows server 2003 </a:t>
            </a:r>
            <a:r>
              <a:rPr lang="en-US" dirty="0" err="1" smtClean="0"/>
              <a:t>terinstall</a:t>
            </a:r>
            <a:r>
              <a:rPr lang="en-US" dirty="0" smtClean="0"/>
              <a:t> (</a:t>
            </a:r>
            <a:r>
              <a:rPr lang="en-US" dirty="0" err="1" smtClean="0"/>
              <a:t>khusus</a:t>
            </a:r>
            <a:r>
              <a:rPr lang="en-US" dirty="0" smtClean="0"/>
              <a:t> win server 2003 oracle discovery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client windows </a:t>
            </a:r>
            <a:r>
              <a:rPr lang="en-US" dirty="0" err="1" smtClean="0"/>
              <a:t>xp</a:t>
            </a:r>
            <a:r>
              <a:rPr lang="en-US" dirty="0" smtClean="0"/>
              <a:t>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[2] </a:t>
            </a:r>
            <a:r>
              <a:rPr lang="en-US" dirty="0" err="1" smtClean="0"/>
              <a:t>Aplikasi</a:t>
            </a:r>
            <a:r>
              <a:rPr lang="en-US" dirty="0" smtClean="0"/>
              <a:t> yang </a:t>
            </a:r>
            <a:r>
              <a:rPr lang="en-US" dirty="0" err="1" smtClean="0"/>
              <a:t>diperlukan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dinstall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:    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[a]  "Oracle </a:t>
            </a:r>
            <a:r>
              <a:rPr lang="en-US" dirty="0" err="1" smtClean="0"/>
              <a:t>Databse</a:t>
            </a:r>
            <a:r>
              <a:rPr lang="en-US" dirty="0" smtClean="0"/>
              <a:t> 9i -&gt;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autorun.exe"    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[b]  "Oracle Discovery 9i-&gt;</a:t>
            </a:r>
            <a:r>
              <a:rPr lang="en-US" dirty="0" err="1" smtClean="0"/>
              <a:t>hanya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diinstal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windows server 2000 &amp; XP"    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[c]  "TOAD"    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[d]  "WINRAR"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:\Misc Suv Tutorial\Oracle DB Installation\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Shared Pool  (500)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Shared Pool adalah daerah RAM di dalam tumpukan RAM , juga komponen dari Daerah Keseluruhan Sistem (SGA). Dalam SGA ada banyak sub area.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Semua Sub Area ini dikontrol oleh ukuran Shared Pool tunggal ini. Ukuran Shared Pool yang kecil mengakibatkan banyak terjadi proses reload ulang library, perulangan cache memory, dan terjadi error "ORA-04031: Out of shared pool memory“.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Buffer Cache (1000)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Buffer Cache digunakan Oracle untuk menyimpan data block yang dibaca dari disk. </a:t>
            </a:r>
            <a:r>
              <a:rPr lang="id-ID" altLang="en-US" smtClean="0"/>
              <a:t>Oracle Database melewati buffer cache untuk operasi tertentu, seperti </a:t>
            </a:r>
            <a:r>
              <a:rPr lang="en-US" altLang="en-US" smtClean="0"/>
              <a:t>pengurutan</a:t>
            </a:r>
            <a:r>
              <a:rPr lang="id-ID" altLang="en-US" smtClean="0"/>
              <a:t> dan </a:t>
            </a:r>
            <a:r>
              <a:rPr lang="en-US" altLang="en-US" smtClean="0"/>
              <a:t>pembacaan </a:t>
            </a:r>
            <a:r>
              <a:rPr lang="id-ID" altLang="en-US" smtClean="0"/>
              <a:t>paralel.</a:t>
            </a:r>
            <a:r>
              <a:rPr lang="en-US" altLang="en-US" smtClean="0"/>
              <a:t> </a:t>
            </a:r>
          </a:p>
          <a:p>
            <a:endParaRPr lang="en-US" altLang="en-US" smtClean="0"/>
          </a:p>
          <a:p>
            <a:r>
              <a:rPr lang="en-US" altLang="en-US" smtClean="0"/>
              <a:t>Ini membutuhkan size terbesar karena program TDSuite memiliki banyak sekali SQL.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JAVA POOL (50)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Java Pool ini dialokasikan paling sedikit size memorynya karena hanya bekerja pada level Java Virtual Machine (JVM).</a:t>
            </a:r>
          </a:p>
          <a:p>
            <a:endParaRPr lang="en-US" altLang="en-US" smtClean="0"/>
          </a:p>
          <a:p>
            <a:pPr>
              <a:buFont typeface="Wingdings 2" panose="05020102010507070707" pitchFamily="18" charset="2"/>
              <a:buNone/>
            </a:pPr>
            <a:endParaRPr lang="en-US" altLang="en-US" smtClean="0"/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OPEN CURSOR (500)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mtClean="0"/>
          </a:p>
          <a:p>
            <a:r>
              <a:rPr lang="en-US" altLang="en-US" smtClean="0"/>
              <a:t>Pada all initialization parameters cari name open_cursor Kemudian lakukan edit nilai value open_cursor menjadi 500, karena akan ada banyak procedure yang definisi banyak cursor .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Misc Suv Tutorial\Oracle DB Installation\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0964" name="Picture 2" descr="D:\Misc Suv Tutorial\Oracle DB Installation\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Mendefinisikan Tablespace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smtClean="0"/>
              <a:t>Ada 4 table space sistem yang perlu didefinisikan  sebagai berikut: 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[1] Temp -&gt; Buat sizenya 2000 mega byte supaya saat restore database loadingnya cepat. Table space ini setiap restart database used sizenya jadi kosong 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[2] Users -&gt; Khusus pabrik cukup 4000 mega byte, khusus kebun lebih besar sizenya adalah 6000 mega byte 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Mendefinisikan Tablespace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[3] Undo  -&gt; Pilih 4000 mega byte hanya dipakai saat commit dan rollback transactions .</a:t>
            </a:r>
          </a:p>
          <a:p>
            <a:pPr eaLnBrk="1" hangingPunct="1">
              <a:spcBef>
                <a:spcPct val="0"/>
              </a:spcBef>
            </a:pPr>
            <a:endParaRPr lang="en-US" altLang="en-US" smtClean="0"/>
          </a:p>
          <a:p>
            <a:pPr eaLnBrk="1" hangingPunct="1">
              <a:spcBef>
                <a:spcPct val="0"/>
              </a:spcBef>
            </a:pPr>
            <a:r>
              <a:rPr lang="en-US" altLang="en-US" smtClean="0"/>
              <a:t>[4] Index -&gt; buat sizenya 4000 mega , index adalah tempat menyimpan primary key dari table .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4035" name="Content Placeholder 5" descr="tp1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Oracle Database 9i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System Requirement  untuk PC Server Kebun/Pabrik:</a:t>
            </a:r>
          </a:p>
          <a:p>
            <a:r>
              <a:rPr lang="en-US" altLang="en-US" smtClean="0"/>
              <a:t>[1] Windows Server 2003 32 bit sebagai OS (Juga support Win server 2000)</a:t>
            </a:r>
          </a:p>
          <a:p>
            <a:r>
              <a:rPr lang="en-US" altLang="en-US" smtClean="0"/>
              <a:t>[2] RAM minimum 1 giga </a:t>
            </a:r>
          </a:p>
          <a:p>
            <a:r>
              <a:rPr lang="en-US" altLang="en-US" smtClean="0"/>
              <a:t>[3] Processor  yang cocok dengan oracle minimal Itanium 2</a:t>
            </a:r>
          </a:p>
          <a:p>
            <a:r>
              <a:rPr lang="en-US" altLang="en-US" smtClean="0"/>
              <a:t>[4] Virtual Memory minimum 512 mb</a:t>
            </a:r>
          </a:p>
          <a:p>
            <a:r>
              <a:rPr lang="en-US" altLang="en-US" smtClean="0"/>
              <a:t>[5] Video Adapter  256 color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Create table-space</a:t>
            </a:r>
          </a:p>
        </p:txBody>
      </p:sp>
      <p:pic>
        <p:nvPicPr>
          <p:cNvPr id="47107" name="Content Placeholder 3" descr="tb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625" y="2143125"/>
            <a:ext cx="1990725" cy="1752600"/>
          </a:xfrm>
        </p:spPr>
      </p:pic>
      <p:sp>
        <p:nvSpPr>
          <p:cNvPr id="47108" name="TextBox 4"/>
          <p:cNvSpPr txBox="1">
            <a:spLocks noChangeArrowheads="1"/>
          </p:cNvSpPr>
          <p:nvPr/>
        </p:nvSpPr>
        <p:spPr bwMode="auto">
          <a:xfrm>
            <a:off x="2500313" y="2214563"/>
            <a:ext cx="6357937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Struktur logik database Oracle adalah tablespace, segment, extent, dan block.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Tablespace digunakan sebagai tempat (storage) bagi segment.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Segment adalah object database yang mempunyai data.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Yang termasuk segment adalah table, index, cluster, rollback (undo), lobsegment, lobindex, table partition, index partition, lob partition, temporary segment, dll.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5286375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b="1" dirty="0" smtClean="0"/>
              <a:t>Creating </a:t>
            </a:r>
            <a:r>
              <a:rPr lang="en-US" b="1" dirty="0" err="1" smtClean="0"/>
              <a:t>tablespace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i="1" dirty="0" smtClean="0"/>
              <a:t>Syntax: Create </a:t>
            </a:r>
            <a:r>
              <a:rPr lang="en-US" i="1" dirty="0" err="1" smtClean="0"/>
              <a:t>tablespace</a:t>
            </a:r>
            <a:r>
              <a:rPr lang="en-US" i="1" dirty="0" smtClean="0"/>
              <a:t> </a:t>
            </a:r>
            <a:r>
              <a:rPr lang="en-US" i="1" dirty="0" err="1" smtClean="0"/>
              <a:t>tbs_name</a:t>
            </a:r>
            <a:r>
              <a:rPr lang="en-US" i="1" dirty="0" smtClean="0"/>
              <a:t> </a:t>
            </a:r>
            <a:r>
              <a:rPr lang="en-US" i="1" dirty="0" err="1" smtClean="0"/>
              <a:t>datafile</a:t>
            </a:r>
            <a:r>
              <a:rPr lang="en-US" i="1" dirty="0" smtClean="0"/>
              <a:t> ‘file location/file_name.dbf’ size 120m</a:t>
            </a:r>
            <a:r>
              <a:rPr lang="en-US" dirty="0" smtClean="0"/>
              <a:t>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select * from </a:t>
            </a:r>
            <a:r>
              <a:rPr lang="en-US" dirty="0" err="1" smtClean="0"/>
              <a:t>dba_tablespaces</a:t>
            </a: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</a:t>
            </a:r>
            <a:r>
              <a:rPr lang="en-US" dirty="0" err="1" smtClean="0"/>
              <a:t>tipe-tipe</a:t>
            </a:r>
            <a:r>
              <a:rPr lang="en-US" dirty="0" smtClean="0"/>
              <a:t> </a:t>
            </a:r>
            <a:r>
              <a:rPr lang="en-US" dirty="0" err="1" smtClean="0"/>
              <a:t>tablespace</a:t>
            </a:r>
            <a:r>
              <a:rPr lang="en-US" dirty="0" smtClean="0"/>
              <a:t>,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column “CONTENTS”,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3 </a:t>
            </a:r>
            <a:r>
              <a:rPr lang="en-US" dirty="0" err="1" smtClean="0"/>
              <a:t>tipe</a:t>
            </a:r>
            <a:r>
              <a:rPr lang="en-US" dirty="0" smtClean="0"/>
              <a:t> </a:t>
            </a:r>
            <a:r>
              <a:rPr lang="en-US" dirty="0" err="1" smtClean="0"/>
              <a:t>tablespace</a:t>
            </a:r>
            <a:r>
              <a:rPr lang="en-US" dirty="0" smtClean="0"/>
              <a:t>: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UNDO.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rollback (undo) segment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TEMPORARY.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temporary segment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PERMANENT.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segment </a:t>
            </a:r>
            <a:r>
              <a:rPr lang="en-US" dirty="0" err="1" smtClean="0"/>
              <a:t>selain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(</a:t>
            </a:r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tabel</a:t>
            </a:r>
            <a:r>
              <a:rPr lang="en-US" dirty="0" smtClean="0"/>
              <a:t>, index)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t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4752975"/>
          </a:xfrm>
        </p:spPr>
        <p:txBody>
          <a:bodyPr>
            <a:normAutofit fontScale="77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CREATE TABLESPACE COSTBOOK20131 DATAFILE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'C:\ORACLE\ORADATA\KRD\COSTBOOK20131' SIZE 120M AUTOEXTEND ON NEXT 120M MAXSIZE UNLIMITED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LOGGING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DEFAULT STORAGE (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INITIAL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NEXT   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MINEXTENTS  1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MAXEXTENTS  249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PCTINCREASE 50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ONLINE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PERMANENT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EXTENT MANAGEMENT DICTIONARY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BLOCKSIZE 4K;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5038725"/>
          </a:xfrm>
        </p:spPr>
        <p:txBody>
          <a:bodyPr>
            <a:normAutofit fontScale="85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CREATE TABLESPACE GAD20131 DATAFILE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'C:\ORACLE\ORADATA\KRD\GAD20131' SIZE 20M AUTOEXTEND ON NEXT 10M MAXSIZE UNLIMITED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LOGGING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DEFAULT STORAGE (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INITIAL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NEXT   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MINEXTENTS  1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MAXEXTENTS  249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PCTINCREASE 50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ONLINE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PERMANENT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EXTENT MANAGEMENT DICTIONARY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BLOCKSIZE 4K;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967287"/>
          </a:xfrm>
        </p:spPr>
        <p:txBody>
          <a:bodyPr>
            <a:normAutofit fontScale="77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CREATE TABLESPACE EMPALLDED20131 DATAFILE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'C:\ORACLE\ORADATA\KRD\EMPALLDED20131' SIZE 10M AUTOEXTEND ON NEXT 10M MAXSIZE UNLIMITED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LOGGING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DEFAULT STORAGE (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INITIAL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NEXT   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MINEXTENTS  1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MAXEXTENTS  249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PCTINCREASE 50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ONLINE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PERMANENT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EXTENT MANAGEMENT DICTIONARY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BLOCKSIZE 4K;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5110162"/>
          </a:xfrm>
        </p:spPr>
        <p:txBody>
          <a:bodyPr>
            <a:normAutofit fontScale="700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CREATE TABLESPACE EMPLOYEECB20131 DATAFILE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'C:\ORACLE\ORADATA\KRD\EMPLOYEECB20131' SIZE 60M AUTOEXTEND ON NEXT 60M MAXSIZE UNLIMITED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LOGGING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DEFAULT STORAGE (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INITIAL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NEXT        20K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MINEXTENTS  1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MAXEXTENTS  249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  PCTINCREASE 50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                )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ONLINE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PERMANENT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EXTENT MANAGEMENT DICTIONARY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BLOCKSIZE 4K;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Content Placeholder 2"/>
          <p:cNvSpPr>
            <a:spLocks noGrp="1"/>
          </p:cNvSpPr>
          <p:nvPr>
            <p:ph idx="1"/>
          </p:nvPr>
        </p:nvSpPr>
        <p:spPr>
          <a:xfrm>
            <a:off x="457200" y="1643063"/>
            <a:ext cx="8229600" cy="4681537"/>
          </a:xfrm>
        </p:spPr>
        <p:txBody>
          <a:bodyPr/>
          <a:lstStyle/>
          <a:p>
            <a:r>
              <a:rPr lang="en-US" altLang="en-US" smtClean="0"/>
              <a:t>4 tabel yang paling besar datanya dan perlu di maintenance :</a:t>
            </a:r>
          </a:p>
          <a:p>
            <a:r>
              <a:rPr lang="en-US" altLang="en-US" sz="2000" smtClean="0"/>
              <a:t>-[1]COSTBOOK -&gt; HANYA 1 TAHUN BERJALAN</a:t>
            </a:r>
          </a:p>
          <a:p>
            <a:endParaRPr lang="en-US" altLang="en-US" sz="2000" smtClean="0"/>
          </a:p>
          <a:p>
            <a:r>
              <a:rPr lang="en-US" altLang="en-US" sz="2000" smtClean="0"/>
              <a:t>-[2]EMPALLDED -&gt; HANYA 2 TAHUN (1 TAHUN SEBELUMYA DAN 1 TAHUN BERJALAN)</a:t>
            </a:r>
          </a:p>
          <a:p>
            <a:endParaRPr lang="en-US" altLang="en-US" sz="2000" smtClean="0"/>
          </a:p>
          <a:p>
            <a:r>
              <a:rPr lang="en-US" altLang="en-US" sz="2000" smtClean="0"/>
              <a:t>-[3]EMPLOYEECB -&gt; HANYA 1 TAHUN BERJALAN</a:t>
            </a:r>
          </a:p>
          <a:p>
            <a:endParaRPr lang="en-US" altLang="en-US" sz="2000" smtClean="0"/>
          </a:p>
          <a:p>
            <a:r>
              <a:rPr lang="en-US" altLang="en-US" sz="2000" smtClean="0"/>
              <a:t>-[4]GANGACTIVITYDETAIL -&gt; HANYA 2 TAHUN (1 TAHUN SEBELUMYA DAN 1 TAHUN BERJALAN)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Oracle Discoverer 9i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System Requirement  untuk PC Client Kebun/Pabrik:</a:t>
            </a:r>
          </a:p>
          <a:p>
            <a:r>
              <a:rPr lang="en-US" altLang="en-US" smtClean="0"/>
              <a:t>[1] Windows XP 32 bit sebagai OS</a:t>
            </a:r>
          </a:p>
          <a:p>
            <a:r>
              <a:rPr lang="en-US" altLang="en-US" smtClean="0"/>
              <a:t>[2] RAM minimum 1 giga</a:t>
            </a:r>
          </a:p>
          <a:p>
            <a:r>
              <a:rPr lang="en-US" altLang="en-US" smtClean="0"/>
              <a:t>[3] PC terkoneksi networknya dengan komputer server (Ini hanya sebagai reporting system jadi tidak menyimpan secara database system)</a:t>
            </a:r>
          </a:p>
          <a:p>
            <a:r>
              <a:rPr lang="en-US" altLang="en-US" smtClean="0"/>
              <a:t>[4] Oracle Discoverer 9i ini berjalan di komputer client dan tidak berjalan di komputer server yang ber os diatas win server 2000.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Tablespace 2013</a:t>
            </a:r>
          </a:p>
          <a:p>
            <a:r>
              <a:rPr lang="en-US" altLang="en-US" smtClean="0">
                <a:hlinkClick r:id="rId3" action="ppaction://hlinkfile"/>
              </a:rPr>
              <a:t>TABLESPACE2013.sql</a:t>
            </a:r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Tablespace 2014</a:t>
            </a:r>
          </a:p>
          <a:p>
            <a:r>
              <a:rPr lang="en-US" altLang="en-US" smtClean="0">
                <a:hlinkClick r:id="rId4" action="ppaction://hlinkfile"/>
              </a:rPr>
              <a:t>TABLESPACE2014.sql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Tablespace 2015</a:t>
            </a:r>
          </a:p>
          <a:p>
            <a:pPr eaLnBrk="1" hangingPunct="1"/>
            <a:r>
              <a:rPr lang="en-US" altLang="en-US" smtClean="0">
                <a:hlinkClick r:id="rId5" action="ppaction://hlinkfile"/>
              </a:rPr>
              <a:t>03.A. TABLESPACE15 normal.sql</a:t>
            </a:r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SQL PLUS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Saat create PMS baru atau merestore PMS, fungsi dari SQL Plus ini dipakai untuk menaikkan Tablespace database.</a:t>
            </a:r>
          </a:p>
          <a:p>
            <a:endParaRPr lang="en-US" altLang="en-US" smtClean="0"/>
          </a:p>
          <a:p>
            <a:r>
              <a:rPr lang="en-US" altLang="en-US" smtClean="0"/>
              <a:t>SQL Plus merupakan imterface bawaan dari oracle9i yang berfungsi seperti query analyzer milik ms sql.</a:t>
            </a:r>
          </a:p>
          <a:p>
            <a:endParaRPr lang="en-US" altLang="en-US" smtClean="0"/>
          </a:p>
          <a:p>
            <a:r>
              <a:rPr lang="en-US" altLang="en-US" smtClean="0"/>
              <a:t>SQL Plus hanya digunakan untuk operasi yang berhubungan dengan tablespace dan partisi milik PMS.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3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RESTORE DATABASE</a:t>
            </a:r>
            <a:r>
              <a:rPr lang="en-US" altLang="en-US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163"/>
            <a:ext cx="8229600" cy="5494337"/>
          </a:xfrm>
        </p:spPr>
        <p:txBody>
          <a:bodyPr>
            <a:normAutofit fontScale="62500" lnSpcReduction="2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restore database oracle, </a:t>
            </a:r>
            <a:r>
              <a:rPr lang="en-US" dirty="0" err="1" smtClean="0"/>
              <a:t>pastikan</a:t>
            </a:r>
            <a:r>
              <a:rPr lang="en-US" dirty="0" smtClean="0"/>
              <a:t> </a:t>
            </a:r>
            <a:r>
              <a:rPr lang="en-US" dirty="0" err="1" smtClean="0"/>
              <a:t>dulu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localdisc</a:t>
            </a:r>
            <a:r>
              <a:rPr lang="en-US" dirty="0" smtClean="0"/>
              <a:t> C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file </a:t>
            </a:r>
            <a:r>
              <a:rPr lang="en-US" dirty="0" err="1" smtClean="0"/>
              <a:t>backupnya</a:t>
            </a:r>
            <a:r>
              <a:rPr lang="en-US" dirty="0" smtClean="0"/>
              <a:t> yang </a:t>
            </a:r>
            <a:r>
              <a:rPr lang="en-US" dirty="0" err="1" smtClean="0"/>
              <a:t>beresktensi</a:t>
            </a:r>
            <a:r>
              <a:rPr lang="en-US" dirty="0" smtClean="0"/>
              <a:t> </a:t>
            </a:r>
            <a:r>
              <a:rPr lang="en-US" dirty="0" err="1" smtClean="0"/>
              <a:t>dmp</a:t>
            </a:r>
            <a:r>
              <a:rPr lang="en-US" dirty="0" smtClean="0"/>
              <a:t> yang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winrar</a:t>
            </a:r>
            <a:r>
              <a:rPr lang="en-US" dirty="0" smtClean="0"/>
              <a:t>.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Syntax </a:t>
            </a:r>
            <a:r>
              <a:rPr lang="en-US" dirty="0" err="1" smtClean="0"/>
              <a:t>untuk</a:t>
            </a:r>
            <a:r>
              <a:rPr lang="en-US" dirty="0" smtClean="0"/>
              <a:t> import database : </a:t>
            </a:r>
            <a:r>
              <a:rPr lang="en-US" b="1" dirty="0" smtClean="0"/>
              <a:t>C:\&gt; imp system/oracle9i@ptp file = ptp.dmp full = y ignore=y rows = y log = ptp.log</a:t>
            </a:r>
            <a:r>
              <a:rPr lang="en-US" dirty="0" smtClean="0"/>
              <a:t>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imp = syntax </a:t>
            </a:r>
            <a:r>
              <a:rPr lang="en-US" dirty="0" err="1" smtClean="0"/>
              <a:t>untuk</a:t>
            </a:r>
            <a:r>
              <a:rPr lang="en-US" dirty="0" smtClean="0"/>
              <a:t> import database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restore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system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userid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backup </a:t>
            </a:r>
            <a:r>
              <a:rPr lang="en-US" dirty="0" err="1" smtClean="0"/>
              <a:t>dan</a:t>
            </a:r>
            <a:r>
              <a:rPr lang="en-US" dirty="0" smtClean="0"/>
              <a:t> login </a:t>
            </a:r>
            <a:r>
              <a:rPr lang="en-US" dirty="0" err="1" smtClean="0"/>
              <a:t>ke</a:t>
            </a:r>
            <a:r>
              <a:rPr lang="en-US" dirty="0" smtClean="0"/>
              <a:t> oracle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"/"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pemisah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userid</a:t>
            </a:r>
            <a:r>
              <a:rPr lang="en-US" dirty="0" smtClean="0"/>
              <a:t> yang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system </a:t>
            </a:r>
            <a:r>
              <a:rPr lang="en-US" dirty="0" err="1" smtClean="0"/>
              <a:t>dan</a:t>
            </a:r>
            <a:r>
              <a:rPr lang="en-US" dirty="0" smtClean="0"/>
              <a:t> password yang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oracle9i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oracle9i = </a:t>
            </a:r>
            <a:r>
              <a:rPr lang="en-US" dirty="0" err="1" smtClean="0"/>
              <a:t>adalah</a:t>
            </a:r>
            <a:r>
              <a:rPr lang="en-US" dirty="0" smtClean="0"/>
              <a:t> password yang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kerangka</a:t>
            </a:r>
            <a:r>
              <a:rPr lang="en-US" dirty="0" smtClean="0"/>
              <a:t> oracle yang </a:t>
            </a:r>
            <a:r>
              <a:rPr lang="en-US" dirty="0" err="1" smtClean="0"/>
              <a:t>diinstall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sebelum</a:t>
            </a:r>
            <a:r>
              <a:rPr lang="en-US" dirty="0" smtClean="0"/>
              <a:t> </a:t>
            </a:r>
            <a:r>
              <a:rPr lang="en-US" dirty="0" err="1" smtClean="0"/>
              <a:t>diganti</a:t>
            </a:r>
            <a:r>
              <a:rPr lang="en-US" dirty="0" smtClean="0"/>
              <a:t> </a:t>
            </a:r>
            <a:r>
              <a:rPr lang="en-US" dirty="0" err="1" smtClean="0"/>
              <a:t>jadi</a:t>
            </a:r>
            <a:r>
              <a:rPr lang="en-US" dirty="0" smtClean="0"/>
              <a:t> allfor1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"@"=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pemisah</a:t>
            </a:r>
            <a:r>
              <a:rPr lang="en-US" dirty="0" smtClean="0"/>
              <a:t> </a:t>
            </a:r>
            <a:r>
              <a:rPr lang="en-US" dirty="0" err="1" smtClean="0"/>
              <a:t>antara</a:t>
            </a:r>
            <a:r>
              <a:rPr lang="en-US" dirty="0" smtClean="0"/>
              <a:t> password </a:t>
            </a:r>
            <a:r>
              <a:rPr lang="en-US" dirty="0" err="1" smtClean="0"/>
              <a:t>dari</a:t>
            </a:r>
            <a:r>
              <a:rPr lang="en-US" dirty="0" smtClean="0"/>
              <a:t> user system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database yang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direstore</a:t>
            </a:r>
            <a:r>
              <a:rPr lang="en-US" dirty="0" smtClean="0"/>
              <a:t> yang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ptp</a:t>
            </a:r>
            <a:r>
              <a:rPr lang="en-US" dirty="0" smtClean="0"/>
              <a:t> “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file = ptp.dmp"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path file backup yang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direstore</a:t>
            </a:r>
            <a:r>
              <a:rPr lang="en-US" dirty="0" smtClean="0"/>
              <a:t> yang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c:\ptp.dmp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"full=y"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penanda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restore full backup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"Ignore=y"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tetap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r>
              <a:rPr lang="en-US" dirty="0" err="1" smtClean="0"/>
              <a:t>walaupun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error </a:t>
            </a:r>
            <a:r>
              <a:rPr lang="en-US" dirty="0" err="1" smtClean="0"/>
              <a:t>sedikit</a:t>
            </a:r>
            <a:r>
              <a:rPr lang="en-US" dirty="0" smtClean="0"/>
              <a:t>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"rows=y" = </a:t>
            </a:r>
            <a:r>
              <a:rPr lang="en-US" dirty="0" err="1" smtClean="0"/>
              <a:t>adalah</a:t>
            </a:r>
            <a:r>
              <a:rPr lang="en-US" dirty="0" smtClean="0"/>
              <a:t>  </a:t>
            </a:r>
            <a:r>
              <a:rPr lang="en-US" dirty="0" err="1" smtClean="0"/>
              <a:t>penanda</a:t>
            </a:r>
            <a:r>
              <a:rPr lang="en-US" dirty="0" smtClean="0"/>
              <a:t> </a:t>
            </a:r>
            <a:r>
              <a:rPr lang="en-US" dirty="0" err="1" smtClean="0"/>
              <a:t>baris</a:t>
            </a:r>
            <a:r>
              <a:rPr lang="en-US" dirty="0" smtClean="0"/>
              <a:t> </a:t>
            </a:r>
            <a:r>
              <a:rPr lang="en-US" dirty="0" err="1" smtClean="0"/>
              <a:t>yg</a:t>
            </a:r>
            <a:r>
              <a:rPr lang="en-US" dirty="0" smtClean="0"/>
              <a:t> </a:t>
            </a:r>
            <a:r>
              <a:rPr lang="en-US" dirty="0" err="1" smtClean="0"/>
              <a:t>dinaikkan</a:t>
            </a: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ptp.log" =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mencatat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diinstall</a:t>
            </a:r>
            <a:r>
              <a:rPr lang="en-US" dirty="0" smtClean="0"/>
              <a:t> </a:t>
            </a:r>
            <a:r>
              <a:rPr lang="en-US" dirty="0" err="1" smtClean="0"/>
              <a:t>sampai</a:t>
            </a:r>
            <a:r>
              <a:rPr lang="en-US" dirty="0" smtClean="0"/>
              <a:t>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berhasil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error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restore database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4 jam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biarkan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 </a:t>
            </a:r>
            <a:r>
              <a:rPr lang="en-US" dirty="0" err="1" smtClean="0"/>
              <a:t>hidup</a:t>
            </a:r>
            <a:r>
              <a:rPr lang="en-US" dirty="0" smtClean="0"/>
              <a:t> </a:t>
            </a:r>
            <a:r>
              <a:rPr lang="en-US" dirty="0" err="1" smtClean="0"/>
              <a:t>utk</a:t>
            </a:r>
            <a:r>
              <a:rPr lang="en-US" dirty="0" smtClean="0"/>
              <a:t> </a:t>
            </a:r>
            <a:r>
              <a:rPr lang="en-US" dirty="0" err="1" smtClean="0"/>
              <a:t>pastikan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boleh</a:t>
            </a:r>
            <a:r>
              <a:rPr lang="en-US" dirty="0" smtClean="0"/>
              <a:t> </a:t>
            </a:r>
            <a:r>
              <a:rPr lang="en-US" dirty="0" err="1" smtClean="0"/>
              <a:t>berhenti</a:t>
            </a:r>
            <a:r>
              <a:rPr lang="en-US" dirty="0" smtClean="0"/>
              <a:t> </a:t>
            </a:r>
            <a:r>
              <a:rPr lang="en-US" dirty="0" err="1" smtClean="0"/>
              <a:t>tengah</a:t>
            </a:r>
            <a:r>
              <a:rPr lang="en-US" dirty="0" smtClean="0"/>
              <a:t> </a:t>
            </a:r>
            <a:r>
              <a:rPr lang="en-US" dirty="0" err="1" smtClean="0"/>
              <a:t>jalan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Cek log file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user yang tak boleh salah saat import adalah:</a:t>
            </a:r>
          </a:p>
          <a:p>
            <a:r>
              <a:rPr lang="en-US" altLang="en-US" smtClean="0"/>
              <a:t>[1] GIS, </a:t>
            </a:r>
          </a:p>
          <a:p>
            <a:r>
              <a:rPr lang="en-US" altLang="en-US" smtClean="0"/>
              <a:t>[2]TDSUITE,</a:t>
            </a:r>
          </a:p>
          <a:p>
            <a:r>
              <a:rPr lang="en-US" altLang="en-US" smtClean="0"/>
              <a:t>[3]TDSUITERPT,</a:t>
            </a:r>
          </a:p>
          <a:p>
            <a:r>
              <a:rPr lang="en-US" altLang="en-US" smtClean="0"/>
              <a:t>[4]U_PORTAL</a:t>
            </a:r>
          </a:p>
          <a:p>
            <a:endParaRPr lang="en-US" altLang="en-US" smtClean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Kebun</a:t>
            </a:r>
          </a:p>
          <a:p>
            <a:r>
              <a:rPr lang="en-US" altLang="en-US" smtClean="0">
                <a:hlinkClick r:id="rId3" action="ppaction://hlinkfile"/>
              </a:rPr>
              <a:t>est log.log</a:t>
            </a:r>
            <a:endParaRPr lang="en-US" altLang="en-US" smtClean="0"/>
          </a:p>
          <a:p>
            <a:endParaRPr lang="en-US" altLang="en-US" smtClean="0"/>
          </a:p>
          <a:p>
            <a:r>
              <a:rPr lang="en-US" altLang="en-US" smtClean="0"/>
              <a:t>Pabrik</a:t>
            </a:r>
          </a:p>
          <a:p>
            <a:r>
              <a:rPr lang="en-US" altLang="en-US" smtClean="0">
                <a:hlinkClick r:id="rId4" action="ppaction://hlinkfile"/>
              </a:rPr>
              <a:t>mill log.log</a:t>
            </a:r>
            <a:endParaRPr lang="en-US" altLang="en-US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7188" y="928688"/>
            <a:ext cx="8229600" cy="4191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 err="1" smtClean="0"/>
              <a:t>Cek</a:t>
            </a:r>
            <a:r>
              <a:rPr lang="en-US" b="1" dirty="0" smtClean="0"/>
              <a:t> log file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/>
              <a:t>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TOAD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TOAD adalah database oracle tool yang bisa digunakan untuk proses umum DDL &amp; DML  dari SQL (buat table baru, hapus atau insert data, tarik data). </a:t>
            </a:r>
          </a:p>
          <a:p>
            <a:endParaRPr lang="en-US" altLang="en-US" smtClean="0"/>
          </a:p>
          <a:p>
            <a:r>
              <a:rPr lang="en-US" altLang="en-US" smtClean="0"/>
              <a:t>TOAD diterapkan di SPU mencakup pemakaian dalam hal mengupload data master , data transaksi, seting partisi </a:t>
            </a:r>
          </a:p>
          <a:p>
            <a:pPr>
              <a:buFont typeface="Wingdings 2" panose="05020102010507070707" pitchFamily="18" charset="2"/>
              <a:buNone/>
            </a:pPr>
            <a:endParaRPr lang="en-US" altLang="en-US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Setup &amp; Query TOAD</a:t>
            </a:r>
          </a:p>
        </p:txBody>
      </p:sp>
      <p:pic>
        <p:nvPicPr>
          <p:cNvPr id="65539" name="Content Placeholder 4" descr="t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1500" y="2071688"/>
            <a:ext cx="5853113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6564" name="Picture 2" descr="C:\Documents and Settings\Rudi\Desktop\toad installation\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7588" name="Picture 2" descr="C:\Documents and Settings\Rudi\Desktop\toad installation\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8612" name="Picture 2" descr="C:\Documents and Settings\Rudi\Desktop\toad installation\t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69636" name="Picture 2" descr="C:\Documents and Settings\Rudi\Desktop\toad installation\t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0660" name="Picture 2" descr="C:\Documents and Settings\Rudi\Desktop\toad installation\t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4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1684" name="Picture 2" descr="C:\Documents and Settings\Rudi\Desktop\toad installation\t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2708" name="Picture 2" descr="C:\Documents and Settings\Rudi\Desktop\toad installation\t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3732" name="Picture 2" descr="C:\Documents and Settings\Rudi\Desktop\toad installation\t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4756" name="Picture 2" descr="C:\Documents and Settings\Rudi\Desktop\toad installation\t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  <a:extLst/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Setup &amp; Restore Oracle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7188" y="1928813"/>
            <a:ext cx="8229600" cy="4389437"/>
          </a:xfrm>
        </p:spPr>
        <p:txBody>
          <a:bodyPr/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[3] </a:t>
            </a:r>
            <a:r>
              <a:rPr lang="en-US" dirty="0" err="1" smtClean="0"/>
              <a:t>Klik</a:t>
            </a:r>
            <a:r>
              <a:rPr lang="en-US" dirty="0" smtClean="0"/>
              <a:t> Autorun.exe install oracle database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NEXT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endParaRPr lang="en-US" dirty="0" smtClean="0"/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[4] </a:t>
            </a:r>
            <a:r>
              <a:rPr lang="en-US" dirty="0" err="1" smtClean="0"/>
              <a:t>Isikan</a:t>
            </a:r>
            <a:r>
              <a:rPr lang="en-US" dirty="0" smtClean="0"/>
              <a:t> Name :Oradb901 ; </a:t>
            </a:r>
            <a:r>
              <a:rPr lang="en-US" dirty="0" err="1" smtClean="0"/>
              <a:t>Path:C</a:t>
            </a:r>
            <a:r>
              <a:rPr lang="en-US" dirty="0" smtClean="0"/>
              <a:t>:\oracle\oradb901;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</a:t>
            </a:r>
            <a:r>
              <a:rPr lang="en-US" dirty="0" err="1" smtClean="0"/>
              <a:t>standar</a:t>
            </a:r>
            <a:r>
              <a:rPr lang="en-US" dirty="0" smtClean="0"/>
              <a:t> yang </a:t>
            </a:r>
            <a:r>
              <a:rPr lang="en-US" dirty="0" err="1" smtClean="0"/>
              <a:t>dipakai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5780" name="Picture 2" descr="C:\Documents and Settings\Rudi\Desktop\toad installation\t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6804" name="Picture 2" descr="C:\Documents and Settings\Rudi\Desktop\toad installation\t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7828" name="Picture 2" descr="C:\Documents and Settings\Rudi\Desktop\toad installation\t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8852" name="Picture 2" descr="C:\Documents and Settings\Rudi\Desktop\toad installation\t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79876" name="Picture 2" descr="C:\Documents and Settings\Rudi\Desktop\toad installation\t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5" descr="g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8850"/>
            <a:ext cx="91440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 descr="gad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8850"/>
            <a:ext cx="91440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9000" y="1071563"/>
            <a:ext cx="2214563" cy="785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Database Oracle PMS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063" y="2357438"/>
            <a:ext cx="1714500" cy="714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TDSUITE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2786063" y="2357438"/>
            <a:ext cx="1714500" cy="714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TDSUITERPT</a:t>
            </a:r>
          </a:p>
        </p:txBody>
      </p:sp>
      <p:sp>
        <p:nvSpPr>
          <p:cNvPr id="9" name="Rectangle 8"/>
          <p:cNvSpPr/>
          <p:nvPr/>
        </p:nvSpPr>
        <p:spPr>
          <a:xfrm>
            <a:off x="4929188" y="2357438"/>
            <a:ext cx="1714500" cy="714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U_PORTAL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0875" y="2357438"/>
            <a:ext cx="1714500" cy="714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063" y="3286125"/>
            <a:ext cx="1714500" cy="3357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TABLE (1),…,n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86063" y="3286125"/>
            <a:ext cx="1714500" cy="3357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TABLE (1),…,n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29188" y="3286125"/>
            <a:ext cx="1714500" cy="3357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TABLE (1),…,n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00875" y="3286125"/>
            <a:ext cx="1714500" cy="33575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TABLE (1),…,n</a:t>
            </a:r>
          </a:p>
        </p:txBody>
      </p:sp>
      <p:cxnSp>
        <p:nvCxnSpPr>
          <p:cNvPr id="16" name="Straight Arrow Connector 15"/>
          <p:cNvCxnSpPr>
            <a:stCxn id="5" idx="1"/>
            <a:endCxn id="7" idx="0"/>
          </p:cNvCxnSpPr>
          <p:nvPr/>
        </p:nvCxnSpPr>
        <p:spPr>
          <a:xfrm rot="10800000" flipV="1">
            <a:off x="1357313" y="1463675"/>
            <a:ext cx="2071687" cy="893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8" idx="0"/>
          </p:cNvCxnSpPr>
          <p:nvPr/>
        </p:nvCxnSpPr>
        <p:spPr>
          <a:xfrm rot="5400000">
            <a:off x="3839369" y="1661319"/>
            <a:ext cx="500063" cy="892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  <a:endCxn id="9" idx="0"/>
          </p:cNvCxnSpPr>
          <p:nvPr/>
        </p:nvCxnSpPr>
        <p:spPr>
          <a:xfrm rot="16200000" flipH="1">
            <a:off x="4910931" y="1481932"/>
            <a:ext cx="500063" cy="1250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0" idx="0"/>
          </p:cNvCxnSpPr>
          <p:nvPr/>
        </p:nvCxnSpPr>
        <p:spPr>
          <a:xfrm>
            <a:off x="5643563" y="1463675"/>
            <a:ext cx="2214562" cy="893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2"/>
            <a:endCxn id="11" idx="0"/>
          </p:cNvCxnSpPr>
          <p:nvPr/>
        </p:nvCxnSpPr>
        <p:spPr>
          <a:xfrm rot="5400000">
            <a:off x="1249363" y="3178175"/>
            <a:ext cx="2143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2" idx="0"/>
          </p:cNvCxnSpPr>
          <p:nvPr/>
        </p:nvCxnSpPr>
        <p:spPr>
          <a:xfrm rot="5400000">
            <a:off x="3535363" y="3178175"/>
            <a:ext cx="2143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2"/>
            <a:endCxn id="13" idx="0"/>
          </p:cNvCxnSpPr>
          <p:nvPr/>
        </p:nvCxnSpPr>
        <p:spPr>
          <a:xfrm rot="5400000">
            <a:off x="5680076" y="3178175"/>
            <a:ext cx="214312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4" idx="0"/>
          </p:cNvCxnSpPr>
          <p:nvPr/>
        </p:nvCxnSpPr>
        <p:spPr>
          <a:xfrm rot="5400000">
            <a:off x="7751763" y="3178175"/>
            <a:ext cx="2143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Content Placeholder 2"/>
          <p:cNvSpPr>
            <a:spLocks noGrp="1"/>
          </p:cNvSpPr>
          <p:nvPr>
            <p:ph idx="1"/>
          </p:nvPr>
        </p:nvSpPr>
        <p:spPr>
          <a:xfrm>
            <a:off x="457200" y="1071563"/>
            <a:ext cx="8229600" cy="5253037"/>
          </a:xfrm>
        </p:spPr>
        <p:txBody>
          <a:bodyPr/>
          <a:lstStyle/>
          <a:p>
            <a:pPr eaLnBrk="1" hangingPunct="1"/>
            <a:r>
              <a:rPr lang="en-US" altLang="en-US" smtClean="0"/>
              <a:t>Prosedur struktur file yang harus ada agar backup batch file bisa berjalan. Di local disc C;\&gt;Backup\ ... harus terdapat 5 folder berikut ini: </a:t>
            </a:r>
          </a:p>
          <a:p>
            <a:pPr eaLnBrk="1" hangingPunct="1"/>
            <a:r>
              <a:rPr lang="en-US" altLang="en-US" smtClean="0"/>
              <a:t>[1] CTC  </a:t>
            </a:r>
          </a:p>
          <a:p>
            <a:pPr eaLnBrk="1" hangingPunct="1"/>
            <a:r>
              <a:rPr lang="en-US" altLang="en-US" smtClean="0"/>
              <a:t>[2] Dreports </a:t>
            </a:r>
          </a:p>
          <a:p>
            <a:pPr eaLnBrk="1" hangingPunct="1"/>
            <a:r>
              <a:rPr lang="en-US" altLang="en-US" smtClean="0"/>
              <a:t>[3] Pms2sap </a:t>
            </a:r>
          </a:p>
          <a:p>
            <a:pPr eaLnBrk="1" hangingPunct="1"/>
            <a:r>
              <a:rPr lang="en-US" altLang="en-US" smtClean="0"/>
              <a:t>[4] PmsDaily -&gt; ini adalah folder tempat menyimpan hasil full backup harian kebun atau pabrik </a:t>
            </a:r>
          </a:p>
          <a:p>
            <a:pPr eaLnBrk="1" hangingPunct="1"/>
            <a:r>
              <a:rPr lang="en-US" altLang="en-US" smtClean="0"/>
              <a:t>[5] Web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Misc Suv Tutorial\Oracle DB Installation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229600" cy="5565775"/>
          </a:xfrm>
        </p:spPr>
        <p:txBody>
          <a:bodyPr>
            <a:normAutofit lnSpcReduction="10000"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 smtClean="0"/>
              <a:t>juga</a:t>
            </a:r>
            <a:r>
              <a:rPr lang="en-US" dirty="0" smtClean="0"/>
              <a:t> </a:t>
            </a:r>
            <a:r>
              <a:rPr lang="en-US" dirty="0" err="1" smtClean="0"/>
              <a:t>pastikan</a:t>
            </a:r>
            <a:r>
              <a:rPr lang="en-US" dirty="0" smtClean="0"/>
              <a:t> file bat </a:t>
            </a: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BackupPMS.exe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ChangedPassword.exe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ChangedPassword.sql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CTC.bat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Rreports.sql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Pms2sapPTP.exe =  sap.bat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Produktivitas.exe = Dreports.bat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rar.exe </a:t>
            </a:r>
          </a:p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smtClean="0"/>
              <a:t>UpdatePMS.bat = </a:t>
            </a:r>
            <a:r>
              <a:rPr lang="en-US" dirty="0" err="1" smtClean="0"/>
              <a:t>khusus</a:t>
            </a:r>
            <a:r>
              <a:rPr lang="en-US" dirty="0" smtClean="0"/>
              <a:t> </a:t>
            </a:r>
            <a:r>
              <a:rPr lang="en-US" dirty="0" err="1" smtClean="0"/>
              <a:t>kebun</a:t>
            </a:r>
            <a:r>
              <a:rPr lang="en-US" dirty="0" smtClean="0"/>
              <a:t> yang </a:t>
            </a:r>
            <a:r>
              <a:rPr lang="en-US" dirty="0" err="1" smtClean="0"/>
              <a:t>tak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v-sat , </a:t>
            </a:r>
            <a:r>
              <a:rPr lang="en-US" dirty="0" err="1" smtClean="0"/>
              <a:t>misal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mau</a:t>
            </a:r>
            <a:r>
              <a:rPr lang="en-US" dirty="0" smtClean="0"/>
              <a:t>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jobcode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Ho </a:t>
            </a:r>
            <a:r>
              <a:rPr lang="en-US" dirty="0" err="1" smtClean="0"/>
              <a:t>kirim</a:t>
            </a:r>
            <a:r>
              <a:rPr lang="en-US" dirty="0" smtClean="0"/>
              <a:t> updatepms.sql </a:t>
            </a:r>
            <a:r>
              <a:rPr lang="en-US" dirty="0" err="1" smtClean="0"/>
              <a:t>lalu</a:t>
            </a:r>
            <a:r>
              <a:rPr lang="en-US" dirty="0" smtClean="0"/>
              <a:t> </a:t>
            </a:r>
            <a:r>
              <a:rPr lang="en-US" dirty="0" err="1" smtClean="0"/>
              <a:t>usernya</a:t>
            </a:r>
            <a:r>
              <a:rPr lang="en-US" dirty="0" smtClean="0"/>
              <a:t> </a:t>
            </a:r>
            <a:r>
              <a:rPr lang="en-US" dirty="0" err="1" smtClean="0"/>
              <a:t>letakkan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pathnya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batch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3" descr="s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928688"/>
            <a:ext cx="7572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Pertanggung</a:t>
            </a:r>
            <a:r>
              <a:rPr lang="en-US" dirty="0" smtClean="0"/>
              <a:t> </a:t>
            </a:r>
            <a:r>
              <a:rPr lang="en-US" dirty="0" err="1" smtClean="0"/>
              <a:t>Jawaban</a:t>
            </a:r>
            <a:r>
              <a:rPr lang="en-US" dirty="0" smtClean="0"/>
              <a:t> PMS - SPU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43125" y="2071688"/>
            <a:ext cx="1785938" cy="7143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Sutarman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FC</a:t>
            </a:r>
          </a:p>
        </p:txBody>
      </p:sp>
      <p:sp>
        <p:nvSpPr>
          <p:cNvPr id="5" name="Oval 4"/>
          <p:cNvSpPr/>
          <p:nvPr/>
        </p:nvSpPr>
        <p:spPr>
          <a:xfrm>
            <a:off x="2214563" y="2928938"/>
            <a:ext cx="1785937" cy="12144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Ahmad Dahlan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Functional</a:t>
            </a:r>
          </a:p>
        </p:txBody>
      </p:sp>
      <p:sp>
        <p:nvSpPr>
          <p:cNvPr id="6" name="Oval 5"/>
          <p:cNvSpPr/>
          <p:nvPr/>
        </p:nvSpPr>
        <p:spPr>
          <a:xfrm>
            <a:off x="714375" y="4286250"/>
            <a:ext cx="1785938" cy="14287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Rizal Anshari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Functional</a:t>
            </a:r>
          </a:p>
        </p:txBody>
      </p:sp>
      <p:sp>
        <p:nvSpPr>
          <p:cNvPr id="7" name="Oval 6"/>
          <p:cNvSpPr/>
          <p:nvPr/>
        </p:nvSpPr>
        <p:spPr>
          <a:xfrm>
            <a:off x="6572250" y="4357688"/>
            <a:ext cx="1785938" cy="12144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IT PMS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Technical</a:t>
            </a:r>
          </a:p>
        </p:txBody>
      </p:sp>
      <p:cxnSp>
        <p:nvCxnSpPr>
          <p:cNvPr id="11" name="Straight Arrow Connector 10"/>
          <p:cNvCxnSpPr>
            <a:stCxn id="7" idx="7"/>
            <a:endCxn id="4" idx="6"/>
          </p:cNvCxnSpPr>
          <p:nvPr/>
        </p:nvCxnSpPr>
        <p:spPr>
          <a:xfrm rot="16200000" flipV="1">
            <a:off x="4959350" y="1398588"/>
            <a:ext cx="2106613" cy="416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6"/>
            <a:endCxn id="7" idx="2"/>
          </p:cNvCxnSpPr>
          <p:nvPr/>
        </p:nvCxnSpPr>
        <p:spPr>
          <a:xfrm flipV="1">
            <a:off x="2500313" y="4965700"/>
            <a:ext cx="4071937" cy="349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  <a:endCxn id="5" idx="6"/>
          </p:cNvCxnSpPr>
          <p:nvPr/>
        </p:nvCxnSpPr>
        <p:spPr>
          <a:xfrm rot="16200000" flipV="1">
            <a:off x="5322888" y="2214562"/>
            <a:ext cx="820738" cy="34655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786438" y="1500188"/>
            <a:ext cx="2857500" cy="128587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PMS Corporate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SOP Procedure</a:t>
            </a:r>
          </a:p>
        </p:txBody>
      </p:sp>
      <p:cxnSp>
        <p:nvCxnSpPr>
          <p:cNvPr id="36" name="Straight Arrow Connector 35"/>
          <p:cNvCxnSpPr>
            <a:stCxn id="7" idx="6"/>
            <a:endCxn id="34" idx="5"/>
          </p:cNvCxnSpPr>
          <p:nvPr/>
        </p:nvCxnSpPr>
        <p:spPr>
          <a:xfrm flipH="1" flipV="1">
            <a:off x="8224838" y="2597150"/>
            <a:ext cx="133350" cy="2368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525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IP Server Estate &amp; Mill (id-user-pas)</a:t>
            </a:r>
            <a:endParaRPr lang="en-US" dirty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Kebun Aburahmi (KAR-tdsuite-allfor1): 172.24.155.222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Kelantan Sakti (KKS-tdsuite-allfor1) : 172.24.154.222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Kalapas (KKP-tdsuite-sprinkle) : 172.24.156.223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Seikijang (KSK-tdsuite-allfor1) : 172.24.156.222</a:t>
            </a:r>
          </a:p>
          <a:p>
            <a:pPr eaLnBrk="1" hangingPunct="1"/>
            <a:endParaRPr lang="en-US" altLang="en-US" smtClean="0"/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Kebun Rantel (KRL-tdsuite-sprinkle) : 172.24.163.99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Batu Kerbau (KBK-tdsuite-sprinkle) : 172.24.163.199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Rundeng (KRD-tdsuite-allfor1) : 172.24.160.223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Kebun Situbuh-tubuh (KST-tdsuite-allfor1) : 172.24.159.222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Kebun Bunga Raya (KBR-tdsuite-allfor1) : 172.24.157.222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Pabrik Bunga Raya (PBR-tdsuite-allfor1) : 172.24.157.223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Pabrik Subulussalam (PSS-tdsuite-allfor1) : 172.24.158.222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Portal &amp; Discoverer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ID    : U_PORTAL</a:t>
            </a:r>
          </a:p>
          <a:p>
            <a:pPr eaLnBrk="1" hangingPunct="1"/>
            <a:r>
              <a:rPr lang="en-US" altLang="en-US" smtClean="0"/>
              <a:t>Password :  portal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User ID Biasa Discoverer    : report</a:t>
            </a:r>
          </a:p>
          <a:p>
            <a:pPr eaLnBrk="1" hangingPunct="1"/>
            <a:r>
              <a:rPr lang="en-US" altLang="en-US" smtClean="0"/>
              <a:t>Password                              : report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USER ID Administrator      : tdsuiterpt</a:t>
            </a:r>
          </a:p>
          <a:p>
            <a:pPr eaLnBrk="1" hangingPunct="1"/>
            <a:r>
              <a:rPr lang="en-US" altLang="en-US" smtClean="0"/>
              <a:t>Password                               : allfor1 / sprinkle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" t="17448" r="28418" b="38802"/>
          <a:stretch>
            <a:fillRect/>
          </a:stretch>
        </p:blipFill>
        <p:spPr bwMode="auto">
          <a:xfrm>
            <a:off x="500063" y="1000125"/>
            <a:ext cx="81438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3" t="17708" r="37793" b="17578"/>
          <a:stretch>
            <a:fillRect/>
          </a:stretch>
        </p:blipFill>
        <p:spPr bwMode="auto">
          <a:xfrm>
            <a:off x="714375" y="1062038"/>
            <a:ext cx="7858125" cy="551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7"/>
          <a:stretch>
            <a:fillRect/>
          </a:stretch>
        </p:blipFill>
        <p:spPr bwMode="auto">
          <a:xfrm>
            <a:off x="714375" y="1071563"/>
            <a:ext cx="785812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Misc Suv Tutorial\Oracle DB Installation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3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076325"/>
            <a:ext cx="7358062" cy="528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5"/>
          <a:stretch>
            <a:fillRect/>
          </a:stretch>
        </p:blipFill>
        <p:spPr bwMode="auto">
          <a:xfrm>
            <a:off x="928688" y="857250"/>
            <a:ext cx="771525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5"/>
          <a:stretch>
            <a:fillRect/>
          </a:stretch>
        </p:blipFill>
        <p:spPr bwMode="auto">
          <a:xfrm>
            <a:off x="571500" y="1000125"/>
            <a:ext cx="8072438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Batch file untuk Kebun</a:t>
            </a:r>
          </a:p>
          <a:p>
            <a:pPr eaLnBrk="1" hangingPunct="1"/>
            <a:r>
              <a:rPr lang="en-US" altLang="en-US" smtClean="0">
                <a:hlinkClick r:id="rId2" action="ppaction://hlinkfile"/>
              </a:rPr>
              <a:t>Batch Kebun</a:t>
            </a:r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Batch file untuk Pabrik</a:t>
            </a:r>
          </a:p>
          <a:p>
            <a:pPr eaLnBrk="1" hangingPunct="1"/>
            <a:r>
              <a:rPr lang="en-US" altLang="en-US" smtClean="0">
                <a:hlinkClick r:id="rId3" action="ppaction://hlinkfile"/>
              </a:rPr>
              <a:t>Batch Pabrik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21431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Troubleshooting  </a:t>
            </a:r>
            <a:r>
              <a:rPr lang="en-US" dirty="0" err="1" smtClean="0"/>
              <a:t>TDPlant</a:t>
            </a:r>
            <a:r>
              <a:rPr lang="en-US" dirty="0" smtClean="0"/>
              <a:t> &amp; Screen Material</a:t>
            </a:r>
            <a:endParaRPr lang="en-US" dirty="0"/>
          </a:p>
        </p:txBody>
      </p:sp>
      <p:pic>
        <p:nvPicPr>
          <p:cNvPr id="100355" name="Picture 3" descr="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928938"/>
            <a:ext cx="31432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6" name="Picture 7" descr="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r="86365" b="80000"/>
          <a:stretch>
            <a:fillRect/>
          </a:stretch>
        </p:blipFill>
        <p:spPr bwMode="auto">
          <a:xfrm>
            <a:off x="4572000" y="3000375"/>
            <a:ext cx="428625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8" descr="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0001" r="77272" b="80000"/>
          <a:stretch>
            <a:fillRect/>
          </a:stretch>
        </p:blipFill>
        <p:spPr bwMode="auto">
          <a:xfrm>
            <a:off x="4572000" y="3714750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9" descr="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0001" r="68181" b="80000"/>
          <a:stretch>
            <a:fillRect/>
          </a:stretch>
        </p:blipFill>
        <p:spPr bwMode="auto">
          <a:xfrm>
            <a:off x="4572000" y="4357688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9" name="Picture 10" descr="M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t="10001" r="59091" b="80000"/>
          <a:stretch>
            <a:fillRect/>
          </a:stretch>
        </p:blipFill>
        <p:spPr bwMode="auto">
          <a:xfrm>
            <a:off x="4572000" y="507206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60" name="TextBox 13"/>
          <p:cNvSpPr txBox="1">
            <a:spLocks noChangeArrowheads="1"/>
          </p:cNvSpPr>
          <p:nvPr/>
        </p:nvSpPr>
        <p:spPr bwMode="auto">
          <a:xfrm>
            <a:off x="5214938" y="2987675"/>
            <a:ext cx="328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LOGIN</a:t>
            </a:r>
          </a:p>
        </p:txBody>
      </p:sp>
      <p:sp>
        <p:nvSpPr>
          <p:cNvPr id="100361" name="TextBox 14"/>
          <p:cNvSpPr txBox="1">
            <a:spLocks noChangeArrowheads="1"/>
          </p:cNvSpPr>
          <p:nvPr/>
        </p:nvSpPr>
        <p:spPr bwMode="auto">
          <a:xfrm>
            <a:off x="5214938" y="3714750"/>
            <a:ext cx="328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LOGOUT</a:t>
            </a:r>
          </a:p>
        </p:txBody>
      </p:sp>
      <p:sp>
        <p:nvSpPr>
          <p:cNvPr id="100362" name="TextBox 15"/>
          <p:cNvSpPr txBox="1">
            <a:spLocks noChangeArrowheads="1"/>
          </p:cNvSpPr>
          <p:nvPr/>
        </p:nvSpPr>
        <p:spPr bwMode="auto">
          <a:xfrm>
            <a:off x="5214938" y="4416425"/>
            <a:ext cx="328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PROFILE</a:t>
            </a:r>
          </a:p>
        </p:txBody>
      </p:sp>
      <p:sp>
        <p:nvSpPr>
          <p:cNvPr id="100363" name="TextBox 16"/>
          <p:cNvSpPr txBox="1">
            <a:spLocks noChangeArrowheads="1"/>
          </p:cNvSpPr>
          <p:nvPr/>
        </p:nvSpPr>
        <p:spPr bwMode="auto">
          <a:xfrm>
            <a:off x="5214938" y="5130800"/>
            <a:ext cx="328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ERROR LOG</a:t>
            </a:r>
          </a:p>
        </p:txBody>
      </p:sp>
      <p:sp>
        <p:nvSpPr>
          <p:cNvPr id="19" name="Oval 18"/>
          <p:cNvSpPr/>
          <p:nvPr/>
        </p:nvSpPr>
        <p:spPr>
          <a:xfrm>
            <a:off x="0" y="6643688"/>
            <a:ext cx="428625" cy="214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3" descr="M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1714500"/>
            <a:ext cx="41243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79" name="Picture 4" descr="M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4" t="10001" r="68181" b="80000"/>
          <a:stretch>
            <a:fillRect/>
          </a:stretch>
        </p:blipFill>
        <p:spPr bwMode="auto">
          <a:xfrm>
            <a:off x="2000250" y="1143000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0" name="TextBox 5"/>
          <p:cNvSpPr txBox="1">
            <a:spLocks noChangeArrowheads="1"/>
          </p:cNvSpPr>
          <p:nvPr/>
        </p:nvSpPr>
        <p:spPr bwMode="auto">
          <a:xfrm>
            <a:off x="2643188" y="1201738"/>
            <a:ext cx="328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PROFILE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3" descr="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643063"/>
            <a:ext cx="41433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3" name="Picture 4" descr="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4" t="12125" r="72414" b="82680"/>
          <a:stretch>
            <a:fillRect/>
          </a:stretch>
        </p:blipFill>
        <p:spPr bwMode="auto">
          <a:xfrm>
            <a:off x="4786313" y="2286000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5" descr="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10393" r="65517" b="80946"/>
          <a:stretch>
            <a:fillRect/>
          </a:stretch>
        </p:blipFill>
        <p:spPr bwMode="auto">
          <a:xfrm>
            <a:off x="4786313" y="3214688"/>
            <a:ext cx="428625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5" name="Picture 6" descr="m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9" t="12125" r="60344" b="80946"/>
          <a:stretch>
            <a:fillRect/>
          </a:stretch>
        </p:blipFill>
        <p:spPr bwMode="auto">
          <a:xfrm>
            <a:off x="4786313" y="4286250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6" name="TextBox 7"/>
          <p:cNvSpPr txBox="1">
            <a:spLocks noChangeArrowheads="1"/>
          </p:cNvSpPr>
          <p:nvPr/>
        </p:nvSpPr>
        <p:spPr bwMode="auto">
          <a:xfrm>
            <a:off x="5286375" y="2344738"/>
            <a:ext cx="328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ADD ENTRY</a:t>
            </a:r>
          </a:p>
        </p:txBody>
      </p:sp>
      <p:sp>
        <p:nvSpPr>
          <p:cNvPr id="102407" name="TextBox 8"/>
          <p:cNvSpPr txBox="1">
            <a:spLocks noChangeArrowheads="1"/>
          </p:cNvSpPr>
          <p:nvPr/>
        </p:nvSpPr>
        <p:spPr bwMode="auto">
          <a:xfrm>
            <a:off x="5286375" y="3286125"/>
            <a:ext cx="328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DELETE ENTRY</a:t>
            </a:r>
          </a:p>
        </p:txBody>
      </p:sp>
      <p:sp>
        <p:nvSpPr>
          <p:cNvPr id="102408" name="TextBox 9"/>
          <p:cNvSpPr txBox="1">
            <a:spLocks noChangeArrowheads="1"/>
          </p:cNvSpPr>
          <p:nvPr/>
        </p:nvSpPr>
        <p:spPr bwMode="auto">
          <a:xfrm>
            <a:off x="5286375" y="4344988"/>
            <a:ext cx="3286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SAVE ENTRY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2214563"/>
            <a:ext cx="235267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7" name="Picture 4" descr="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500313"/>
            <a:ext cx="5381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1428750"/>
            <a:ext cx="307657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3" descr="abc1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000125"/>
            <a:ext cx="756285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3090</TotalTime>
  <Words>2681</Words>
  <Application>Microsoft Office PowerPoint</Application>
  <PresentationFormat>On-screen Show (4:3)</PresentationFormat>
  <Paragraphs>437</Paragraphs>
  <Slides>203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09" baseType="lpstr">
      <vt:lpstr>Arial</vt:lpstr>
      <vt:lpstr>Calibri</vt:lpstr>
      <vt:lpstr>Constantia</vt:lpstr>
      <vt:lpstr>Wingdings 2</vt:lpstr>
      <vt:lpstr>Wingdings</vt:lpstr>
      <vt:lpstr>Flow</vt:lpstr>
      <vt:lpstr>IT Support for Plantation Management System</vt:lpstr>
      <vt:lpstr>Overview</vt:lpstr>
      <vt:lpstr>Setup &amp; Restore Oracle Database</vt:lpstr>
      <vt:lpstr>Oracle Database 9i</vt:lpstr>
      <vt:lpstr>Oracle Discoverer 9i</vt:lpstr>
      <vt:lpstr>TOAD</vt:lpstr>
      <vt:lpstr>Setup &amp; Restore Oracle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File (300)</vt:lpstr>
      <vt:lpstr>PowerPoint Presentation</vt:lpstr>
      <vt:lpstr>Shared Pool  (500)</vt:lpstr>
      <vt:lpstr>Buffer Cache (1000)</vt:lpstr>
      <vt:lpstr>JAVA POOL (50)</vt:lpstr>
      <vt:lpstr>OPEN CURSOR (500)</vt:lpstr>
      <vt:lpstr>PowerPoint Presentation</vt:lpstr>
      <vt:lpstr>PowerPoint Presentation</vt:lpstr>
      <vt:lpstr>Mendefinisikan Tablespace</vt:lpstr>
      <vt:lpstr>Mendefinisikan Tablespace</vt:lpstr>
      <vt:lpstr>PowerPoint Presentation</vt:lpstr>
      <vt:lpstr>PowerPoint Presentation</vt:lpstr>
      <vt:lpstr>PowerPoint Presentation</vt:lpstr>
      <vt:lpstr>Create table-space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SQL PLUS</vt:lpstr>
      <vt:lpstr>PowerPoint Presentation</vt:lpstr>
      <vt:lpstr>PowerPoint Presentation</vt:lpstr>
      <vt:lpstr>PowerPoint Presentation</vt:lpstr>
      <vt:lpstr>PowerPoint Presentation</vt:lpstr>
      <vt:lpstr>RESTORE DATABASE </vt:lpstr>
      <vt:lpstr>Cek log file</vt:lpstr>
      <vt:lpstr>Cek log file </vt:lpstr>
      <vt:lpstr>PowerPoint Presentation</vt:lpstr>
      <vt:lpstr>Setup &amp; Query TOAD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Struktur Pertanggung Jawaban PMS - SPU</vt:lpstr>
      <vt:lpstr>IP Server Estate &amp; Mill (id-user-pas)</vt:lpstr>
      <vt:lpstr>PowerPoint Presentation</vt:lpstr>
      <vt:lpstr>PowerPoint Presentation</vt:lpstr>
      <vt:lpstr>User Portal &amp; Discoverer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Troubleshooting  TDPlant &amp; Screen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Template PMS</vt:lpstr>
      <vt:lpstr>Template PMS</vt:lpstr>
      <vt:lpstr>PowerPoint Presentation</vt:lpstr>
      <vt:lpstr>Setup &amp; Query Oracle Discoverer</vt:lpstr>
      <vt:lpstr>Oracle Discoverer 9i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 Portal Kebun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Closing Bulanan</vt:lpstr>
      <vt:lpstr>PowerPoint Presentation</vt:lpstr>
      <vt:lpstr>PowerPoint Presentation</vt:lpstr>
      <vt:lpstr>Template Closing Bulanan</vt:lpstr>
      <vt:lpstr>        Proses  Closing Tahunan </vt:lpstr>
      <vt:lpstr>PowerPoint Presentation</vt:lpstr>
      <vt:lpstr>PowerPoint Presentation</vt:lpstr>
      <vt:lpstr>Melakukan adjust size tablespace</vt:lpstr>
      <vt:lpstr>PowerPoint Presentation</vt:lpstr>
      <vt:lpstr>PowerPoint Presentation</vt:lpstr>
      <vt:lpstr>PowerPoint Presentation</vt:lpstr>
      <vt:lpstr>Weight bridge </vt:lpstr>
      <vt:lpstr>PowerPoint Presentation</vt:lpstr>
      <vt:lpstr>PowerPoint Presentation</vt:lpstr>
      <vt:lpstr>PowerPoint Presentation</vt:lpstr>
      <vt:lpstr>Penerimaan Dana Operasional</vt:lpstr>
      <vt:lpstr>PowerPoint Presentation</vt:lpstr>
      <vt:lpstr>PowerPoint Presentation</vt:lpstr>
    </vt:vector>
  </TitlesOfParts>
  <Company>Sumatera Plantation Unit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Plantation Management System</dc:title>
  <dc:creator>Rudi Chendra</dc:creator>
  <cp:lastModifiedBy>Indra Jaya</cp:lastModifiedBy>
  <cp:revision>461</cp:revision>
  <dcterms:created xsi:type="dcterms:W3CDTF">2015-08-26T09:47:09Z</dcterms:created>
  <dcterms:modified xsi:type="dcterms:W3CDTF">2017-11-07T04:14:33Z</dcterms:modified>
</cp:coreProperties>
</file>